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62" r:id="rId4"/>
    <p:sldId id="281" r:id="rId5"/>
    <p:sldId id="274" r:id="rId6"/>
    <p:sldId id="292" r:id="rId7"/>
    <p:sldId id="317" r:id="rId8"/>
    <p:sldId id="259" r:id="rId9"/>
    <p:sldId id="314" r:id="rId10"/>
    <p:sldId id="315" r:id="rId11"/>
    <p:sldId id="318" r:id="rId12"/>
    <p:sldId id="319" r:id="rId13"/>
    <p:sldId id="272" r:id="rId14"/>
    <p:sldId id="288" r:id="rId15"/>
    <p:sldId id="270" r:id="rId16"/>
    <p:sldId id="290" r:id="rId17"/>
    <p:sldId id="271" r:id="rId18"/>
    <p:sldId id="273" r:id="rId19"/>
    <p:sldId id="320" r:id="rId20"/>
    <p:sldId id="275" r:id="rId21"/>
    <p:sldId id="276" r:id="rId22"/>
    <p:sldId id="277" r:id="rId23"/>
    <p:sldId id="321" r:id="rId24"/>
    <p:sldId id="322" r:id="rId25"/>
    <p:sldId id="278" r:id="rId2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377"/>
    <a:srgbClr val="008994"/>
    <a:srgbClr val="008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74"/>
  </p:normalViewPr>
  <p:slideViewPr>
    <p:cSldViewPr snapToGrid="0" snapToObjects="1">
      <p:cViewPr varScale="1">
        <p:scale>
          <a:sx n="72" d="100"/>
          <a:sy n="72" d="100"/>
        </p:scale>
        <p:origin x="804" y="6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31" d="100"/>
          <a:sy n="131" d="100"/>
        </p:scale>
        <p:origin x="12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45E281-CF46-BA44-B9F5-6502E69635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DED8255E-8F5A-7A48-B6E1-60ACF282DA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14949-827B-F54F-BA85-8CAEC6F4BFE2}" type="datetimeFigureOut">
              <a:rPr lang="fr-FR" smtClean="0"/>
              <a:t>03/12/2021</a:t>
            </a:fld>
            <a:endParaRPr lang="fr-FR"/>
          </a:p>
        </p:txBody>
      </p:sp>
      <p:sp>
        <p:nvSpPr>
          <p:cNvPr id="4" name="Espace réservé du pied de page 3">
            <a:extLst>
              <a:ext uri="{FF2B5EF4-FFF2-40B4-BE49-F238E27FC236}">
                <a16:creationId xmlns:a16="http://schemas.microsoft.com/office/drawing/2014/main" id="{34DD1477-6147-A640-915A-55D7A59A17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E143FA7-94DC-9445-B6B0-1B2B29089C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2560A-F6AB-9E4D-A59C-E6F9C0EAF450}" type="slidenum">
              <a:rPr lang="fr-FR" smtClean="0"/>
              <a:t>‹N°›</a:t>
            </a:fld>
            <a:endParaRPr lang="fr-FR"/>
          </a:p>
        </p:txBody>
      </p:sp>
    </p:spTree>
    <p:extLst>
      <p:ext uri="{BB962C8B-B14F-4D97-AF65-F5344CB8AC3E}">
        <p14:creationId xmlns:p14="http://schemas.microsoft.com/office/powerpoint/2010/main" val="3691750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02641-3208-3540-A2B5-CD54785BDF64}" type="datetimeFigureOut">
              <a:rPr lang="fr-FR" smtClean="0"/>
              <a:t>03/12/2021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89BE4-22DE-7943-BF59-2865940F2B69}" type="slidenum">
              <a:rPr lang="fr-FR" smtClean="0"/>
              <a:t>‹N°›</a:t>
            </a:fld>
            <a:endParaRPr lang="fr-FR"/>
          </a:p>
        </p:txBody>
      </p:sp>
    </p:spTree>
    <p:extLst>
      <p:ext uri="{BB962C8B-B14F-4D97-AF65-F5344CB8AC3E}">
        <p14:creationId xmlns:p14="http://schemas.microsoft.com/office/powerpoint/2010/main" val="425360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0D01490-46BA-FA46-A4D1-FA742E0CCDFF}"/>
              </a:ext>
            </a:extLst>
          </p:cNvPr>
          <p:cNvSpPr txBox="1"/>
          <p:nvPr userDrawn="1"/>
        </p:nvSpPr>
        <p:spPr>
          <a:xfrm>
            <a:off x="6376091" y="4115998"/>
            <a:ext cx="2629551" cy="338554"/>
          </a:xfrm>
          <a:prstGeom prst="rect">
            <a:avLst/>
          </a:prstGeom>
          <a:noFill/>
        </p:spPr>
        <p:txBody>
          <a:bodyPr wrap="square" rtlCol="0">
            <a:spAutoFit/>
          </a:bodyPr>
          <a:lstStyle/>
          <a:p>
            <a:pPr>
              <a:buClr>
                <a:schemeClr val="bg1"/>
              </a:buClr>
              <a:buSzPct val="126000"/>
            </a:pPr>
            <a:r>
              <a:rPr lang="fr-FR" sz="1600" dirty="0">
                <a:solidFill>
                  <a:schemeClr val="bg1"/>
                </a:solidFill>
                <a:latin typeface="Century Gothic"/>
                <a:cs typeface="Century Gothic"/>
              </a:rPr>
              <a:t>Auteur</a:t>
            </a:r>
          </a:p>
        </p:txBody>
      </p:sp>
      <p:sp>
        <p:nvSpPr>
          <p:cNvPr id="16" name="ZoneTexte 15"/>
          <p:cNvSpPr txBox="1"/>
          <p:nvPr userDrawn="1"/>
        </p:nvSpPr>
        <p:spPr>
          <a:xfrm>
            <a:off x="6376092" y="3736733"/>
            <a:ext cx="2629551" cy="338554"/>
          </a:xfrm>
          <a:prstGeom prst="rect">
            <a:avLst/>
          </a:prstGeom>
          <a:noFill/>
        </p:spPr>
        <p:txBody>
          <a:bodyPr wrap="square" rtlCol="0">
            <a:spAutoFit/>
          </a:bodyPr>
          <a:lstStyle/>
          <a:p>
            <a:pPr>
              <a:buClr>
                <a:schemeClr val="bg1"/>
              </a:buClr>
              <a:buSzPct val="126000"/>
            </a:pPr>
            <a:r>
              <a:rPr lang="fr-FR" sz="1600" dirty="0">
                <a:solidFill>
                  <a:schemeClr val="bg1"/>
                </a:solidFill>
                <a:latin typeface="Century Gothic"/>
                <a:cs typeface="Century Gothic"/>
              </a:rPr>
              <a:t>Date</a:t>
            </a:r>
          </a:p>
        </p:txBody>
      </p:sp>
      <p:sp>
        <p:nvSpPr>
          <p:cNvPr id="19" name="Titre 18"/>
          <p:cNvSpPr>
            <a:spLocks noGrp="1"/>
          </p:cNvSpPr>
          <p:nvPr>
            <p:ph type="title" hasCustomPrompt="1"/>
          </p:nvPr>
        </p:nvSpPr>
        <p:spPr>
          <a:xfrm>
            <a:off x="457200" y="205979"/>
            <a:ext cx="8229600" cy="857250"/>
          </a:xfrm>
          <a:prstGeom prst="rect">
            <a:avLst/>
          </a:prstGeom>
        </p:spPr>
        <p:txBody>
          <a:bodyPr/>
          <a:lstStyle>
            <a:lvl1pPr algn="l">
              <a:defRPr b="1" i="0">
                <a:latin typeface="Century Gothic"/>
              </a:defRPr>
            </a:lvl1pPr>
          </a:lstStyle>
          <a:p>
            <a:r>
              <a:rPr lang="fr-FR" dirty="0"/>
              <a:t>Titre de la présentation</a:t>
            </a:r>
          </a:p>
        </p:txBody>
      </p:sp>
    </p:spTree>
    <p:extLst>
      <p:ext uri="{BB962C8B-B14F-4D97-AF65-F5344CB8AC3E}">
        <p14:creationId xmlns:p14="http://schemas.microsoft.com/office/powerpoint/2010/main" val="303075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282074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UT2J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354955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UT2J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351554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Blagnac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29132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Blagnac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334889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ESP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22265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Figeac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27248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Figeac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2819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Cahors">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304080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Foix">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361049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A918A-8286-014E-84FC-B1EC0C459524}"/>
              </a:ext>
            </a:extLst>
          </p:cNvPr>
          <p:cNvSpPr>
            <a:spLocks noGrp="1"/>
          </p:cNvSpPr>
          <p:nvPr>
            <p:ph type="title" hasCustomPrompt="1"/>
          </p:nvPr>
        </p:nvSpPr>
        <p:spPr>
          <a:xfrm>
            <a:off x="468148" y="316427"/>
            <a:ext cx="8207704" cy="661934"/>
          </a:xfrm>
          <a:prstGeom prst="rect">
            <a:avLst/>
          </a:prstGeom>
        </p:spPr>
        <p:txBody>
          <a:bodyPr anchor="ctr"/>
          <a:lstStyle>
            <a:lvl1pPr algn="l">
              <a:defRPr/>
            </a:lvl1pPr>
          </a:lstStyle>
          <a:p>
            <a:r>
              <a:rPr lang="fr-FR" dirty="0"/>
              <a:t>Titre de la présentation</a:t>
            </a:r>
          </a:p>
        </p:txBody>
      </p:sp>
      <p:sp>
        <p:nvSpPr>
          <p:cNvPr id="8" name="ZoneTexte 7"/>
          <p:cNvSpPr txBox="1"/>
          <p:nvPr userDrawn="1"/>
        </p:nvSpPr>
        <p:spPr>
          <a:xfrm>
            <a:off x="468148" y="1067882"/>
            <a:ext cx="3952685" cy="523220"/>
          </a:xfrm>
          <a:prstGeom prst="rect">
            <a:avLst/>
          </a:prstGeom>
          <a:noFill/>
        </p:spPr>
        <p:txBody>
          <a:bodyPr wrap="square" rtlCol="0">
            <a:spAutoFit/>
          </a:bodyPr>
          <a:lstStyle/>
          <a:p>
            <a:r>
              <a:rPr lang="fr-FR" sz="2800" dirty="0">
                <a:solidFill>
                  <a:schemeClr val="bg1"/>
                </a:solidFill>
                <a:latin typeface="Century Gothic"/>
              </a:rPr>
              <a:t>SOMMAIRE</a:t>
            </a:r>
          </a:p>
        </p:txBody>
      </p:sp>
      <p:sp>
        <p:nvSpPr>
          <p:cNvPr id="10" name="Espace réservé du texte 9"/>
          <p:cNvSpPr>
            <a:spLocks noGrp="1"/>
          </p:cNvSpPr>
          <p:nvPr>
            <p:ph type="body" sz="quarter" idx="10" hasCustomPrompt="1"/>
          </p:nvPr>
        </p:nvSpPr>
        <p:spPr>
          <a:xfrm>
            <a:off x="2503821" y="1847850"/>
            <a:ext cx="5728953" cy="2366963"/>
          </a:xfrm>
          <a:prstGeom prst="rect">
            <a:avLst/>
          </a:prstGeom>
        </p:spPr>
        <p:txBody>
          <a:bodyPr/>
          <a:lstStyle>
            <a:lvl1pPr marL="514350" indent="-514350">
              <a:buClr>
                <a:srgbClr val="008994"/>
              </a:buClr>
              <a:buFont typeface="+mj-lt"/>
              <a:buAutoNum type="arabicPeriod"/>
              <a:defRPr sz="3000">
                <a:solidFill>
                  <a:schemeClr val="tx1"/>
                </a:solidFill>
              </a:defRPr>
            </a:lvl1pPr>
          </a:lstStyle>
          <a:p>
            <a:pPr lvl="0"/>
            <a:r>
              <a:rPr lang="fr-FR" dirty="0"/>
              <a:t>Titre chapitre 1</a:t>
            </a:r>
          </a:p>
          <a:p>
            <a:pPr lvl="0"/>
            <a:r>
              <a:rPr lang="fr-FR" dirty="0"/>
              <a:t>Titre chapitre 2</a:t>
            </a:r>
          </a:p>
          <a:p>
            <a:pPr lvl="0"/>
            <a:r>
              <a:rPr lang="fr-FR" dirty="0"/>
              <a:t>Titre chapitre 3</a:t>
            </a:r>
          </a:p>
          <a:p>
            <a:pPr lvl="0"/>
            <a:r>
              <a:rPr lang="fr-FR" dirty="0"/>
              <a:t>Etc.</a:t>
            </a:r>
          </a:p>
        </p:txBody>
      </p:sp>
    </p:spTree>
    <p:extLst>
      <p:ext uri="{BB962C8B-B14F-4D97-AF65-F5344CB8AC3E}">
        <p14:creationId xmlns:p14="http://schemas.microsoft.com/office/powerpoint/2010/main" val="105825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EEE7BC0-FCD1-3643-812C-BA6868C310FA}"/>
              </a:ext>
            </a:extLst>
          </p:cNvPr>
          <p:cNvSpPr>
            <a:spLocks noGrp="1"/>
          </p:cNvSpPr>
          <p:nvPr>
            <p:ph type="body" sz="quarter" idx="10" hasCustomPrompt="1"/>
          </p:nvPr>
        </p:nvSpPr>
        <p:spPr>
          <a:xfrm>
            <a:off x="457200" y="1837109"/>
            <a:ext cx="8229600" cy="696913"/>
          </a:xfrm>
          <a:prstGeom prst="rect">
            <a:avLst/>
          </a:prstGeom>
        </p:spPr>
        <p:txBody>
          <a:bodyPr/>
          <a:lstStyle>
            <a:lvl1pPr marL="0" indent="0" algn="ctr">
              <a:buClr>
                <a:schemeClr val="tx2"/>
              </a:buClr>
              <a:buNone/>
              <a:defRPr sz="3600" b="1">
                <a:solidFill>
                  <a:schemeClr val="bg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fr-FR" dirty="0"/>
              <a:t>Merci de votre attention</a:t>
            </a:r>
          </a:p>
        </p:txBody>
      </p:sp>
    </p:spTree>
    <p:extLst>
      <p:ext uri="{BB962C8B-B14F-4D97-AF65-F5344CB8AC3E}">
        <p14:creationId xmlns:p14="http://schemas.microsoft.com/office/powerpoint/2010/main" val="280603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3EEC8049-42DB-8F4C-BF58-9BD6B057FEC8}"/>
              </a:ext>
            </a:extLst>
          </p:cNvPr>
          <p:cNvSpPr>
            <a:spLocks noGrp="1"/>
          </p:cNvSpPr>
          <p:nvPr>
            <p:ph type="body" sz="quarter" idx="12" hasCustomPrompt="1"/>
          </p:nvPr>
        </p:nvSpPr>
        <p:spPr>
          <a:xfrm>
            <a:off x="457200" y="938151"/>
            <a:ext cx="4572000" cy="3660504"/>
          </a:xfrm>
          <a:prstGeom prst="rect">
            <a:avLst/>
          </a:prstGeom>
        </p:spPr>
        <p:txBody>
          <a:bodyPr>
            <a:normAutofit/>
          </a:bodyPr>
          <a:lstStyle>
            <a:lvl1pPr marL="457200" marR="0" indent="-457200" algn="l" defTabSz="457200" rtl="0" eaLnBrk="1" fontAlgn="auto" latinLnBrk="0" hangingPunct="1">
              <a:lnSpc>
                <a:spcPct val="100000"/>
              </a:lnSpc>
              <a:spcBef>
                <a:spcPct val="20000"/>
              </a:spcBef>
              <a:spcAft>
                <a:spcPts val="0"/>
              </a:spcAft>
              <a:buClr>
                <a:srgbClr val="008994"/>
              </a:buClr>
              <a:buSzTx/>
              <a:buFont typeface="+mj-lt"/>
              <a:buAutoNum type="arabicPeriod"/>
              <a:tabLst/>
              <a:defRPr sz="3000">
                <a:solidFill>
                  <a:schemeClr val="tx1"/>
                </a:solidFill>
                <a:latin typeface="Century Gothic"/>
              </a:defRPr>
            </a:lvl1pPr>
          </a:lstStyle>
          <a:p>
            <a:pPr lvl="0"/>
            <a:r>
              <a:rPr lang="fr-FR" dirty="0"/>
              <a:t>Titre chapitre 1</a:t>
            </a:r>
          </a:p>
          <a:p>
            <a:pPr lvl="0"/>
            <a:r>
              <a:rPr lang="fr-FR" dirty="0"/>
              <a:t>Titre chapitre 2</a:t>
            </a:r>
          </a:p>
          <a:p>
            <a:pPr lvl="0"/>
            <a:r>
              <a:rPr lang="fr-FR" dirty="0"/>
              <a:t>Titre chapitre 3</a:t>
            </a:r>
          </a:p>
          <a:p>
            <a:pPr lvl="0"/>
            <a:r>
              <a:rPr lang="fr-FR" dirty="0"/>
              <a:t>Etc.</a:t>
            </a:r>
          </a:p>
        </p:txBody>
      </p:sp>
      <p:sp>
        <p:nvSpPr>
          <p:cNvPr id="5" name="ZoneTexte 4">
            <a:extLst>
              <a:ext uri="{FF2B5EF4-FFF2-40B4-BE49-F238E27FC236}">
                <a16:creationId xmlns:a16="http://schemas.microsoft.com/office/drawing/2014/main" id="{FDB080DF-B3B3-4242-95DE-727B39A130C4}"/>
              </a:ext>
            </a:extLst>
          </p:cNvPr>
          <p:cNvSpPr txBox="1"/>
          <p:nvPr userDrawn="1"/>
        </p:nvSpPr>
        <p:spPr>
          <a:xfrm>
            <a:off x="457200" y="162580"/>
            <a:ext cx="4572000" cy="646331"/>
          </a:xfrm>
          <a:prstGeom prst="rect">
            <a:avLst/>
          </a:prstGeom>
          <a:noFill/>
        </p:spPr>
        <p:txBody>
          <a:bodyPr wrap="square" rtlCol="0">
            <a:spAutoFit/>
          </a:bodyPr>
          <a:lstStyle/>
          <a:p>
            <a:r>
              <a:rPr lang="fr-FR" sz="3600" dirty="0">
                <a:solidFill>
                  <a:srgbClr val="008994"/>
                </a:solidFill>
                <a:latin typeface="Century Gothic"/>
              </a:rPr>
              <a:t>SOMMAIRE</a:t>
            </a:r>
          </a:p>
        </p:txBody>
      </p:sp>
    </p:spTree>
    <p:extLst>
      <p:ext uri="{BB962C8B-B14F-4D97-AF65-F5344CB8AC3E}">
        <p14:creationId xmlns:p14="http://schemas.microsoft.com/office/powerpoint/2010/main" val="7987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Contenu">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21848ABC-1037-754F-AFBC-34C8C4F0574E}"/>
              </a:ext>
            </a:extLst>
          </p:cNvPr>
          <p:cNvSpPr>
            <a:spLocks noGrp="1"/>
          </p:cNvSpPr>
          <p:nvPr>
            <p:ph idx="13" hasCustomPrompt="1"/>
          </p:nvPr>
        </p:nvSpPr>
        <p:spPr>
          <a:xfrm>
            <a:off x="457202" y="1307087"/>
            <a:ext cx="8229598" cy="3291568"/>
          </a:xfrm>
          <a:prstGeom prst="rect">
            <a:avLst/>
          </a:prstGeom>
        </p:spPr>
        <p:txBody>
          <a:bodyPr/>
          <a:lstStyle>
            <a:lvl1pPr marL="457200" indent="-457200">
              <a:buClr>
                <a:srgbClr val="008994"/>
              </a:buClr>
              <a:buFont typeface="Arial" panose="020B0604020202020204" pitchFamily="34" charset="0"/>
              <a:buChar char="•"/>
              <a:defRPr sz="2400">
                <a:solidFill>
                  <a:schemeClr val="tx1"/>
                </a:solidFill>
              </a:defRPr>
            </a:lvl1pPr>
            <a:lvl2pPr>
              <a:buClr>
                <a:srgbClr val="008994"/>
              </a:buClr>
              <a:defRPr sz="2000">
                <a:solidFill>
                  <a:schemeClr val="tx1"/>
                </a:solidFill>
              </a:defRPr>
            </a:lvl2pPr>
            <a:lvl3pPr marL="1143000" indent="-228600">
              <a:buClr>
                <a:srgbClr val="008994"/>
              </a:buClr>
              <a:buFont typeface="Courier New" panose="02070309020205020404" pitchFamily="49" charset="0"/>
              <a:buChar char="o"/>
              <a:defRPr sz="1600">
                <a:solidFill>
                  <a:schemeClr val="tx1"/>
                </a:solidFill>
              </a:defRPr>
            </a:lvl3pPr>
            <a:lvl4pPr marL="1600200" indent="-228600">
              <a:buClr>
                <a:schemeClr val="tx2"/>
              </a:buClr>
              <a:buFont typeface="Wingdings" pitchFamily="2" charset="2"/>
              <a:buChar char="§"/>
              <a:defRPr sz="1200">
                <a:solidFill>
                  <a:schemeClr val="tx1"/>
                </a:solidFill>
              </a:defRPr>
            </a:lvl4pPr>
            <a:lvl5pPr>
              <a:buClr>
                <a:schemeClr val="tx2"/>
              </a:buClr>
              <a:defRPr sz="1000">
                <a:solidFill>
                  <a:schemeClr val="tx1"/>
                </a:solidFill>
              </a:defRPr>
            </a:lvl5pPr>
          </a:lstStyle>
          <a:p>
            <a:r>
              <a:rPr lang="fr-FR" dirty="0"/>
              <a:t>Saisissez votre texte ou insérez une image, un tableau, un graphique, etc.</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p:cNvSpPr>
            <a:spLocks noGrp="1"/>
          </p:cNvSpPr>
          <p:nvPr>
            <p:ph type="title" hasCustomPrompt="1"/>
          </p:nvPr>
        </p:nvSpPr>
        <p:spPr>
          <a:xfrm>
            <a:off x="457200" y="544844"/>
            <a:ext cx="8229600" cy="683703"/>
          </a:xfrm>
          <a:prstGeom prst="rect">
            <a:avLst/>
          </a:prstGeom>
        </p:spPr>
        <p:txBody>
          <a:bodyPr>
            <a:normAutofit/>
          </a:bodyPr>
          <a:lstStyle>
            <a:lvl1pPr algn="l">
              <a:defRPr sz="3600" b="0" i="0" baseline="0">
                <a:solidFill>
                  <a:srgbClr val="008994"/>
                </a:solidFill>
                <a:latin typeface="Century Gothic"/>
              </a:defRPr>
            </a:lvl1pPr>
          </a:lstStyle>
          <a:p>
            <a:r>
              <a:rPr lang="fr-FR" dirty="0"/>
              <a:t>Titre de la diapositive</a:t>
            </a:r>
          </a:p>
        </p:txBody>
      </p:sp>
    </p:spTree>
    <p:extLst>
      <p:ext uri="{BB962C8B-B14F-4D97-AF65-F5344CB8AC3E}">
        <p14:creationId xmlns:p14="http://schemas.microsoft.com/office/powerpoint/2010/main" val="80205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2 colonnes">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820C5038-2D21-F247-B56A-19216359B8E5}"/>
              </a:ext>
            </a:extLst>
          </p:cNvPr>
          <p:cNvSpPr>
            <a:spLocks noGrp="1"/>
          </p:cNvSpPr>
          <p:nvPr>
            <p:ph idx="1" hasCustomPrompt="1"/>
          </p:nvPr>
        </p:nvSpPr>
        <p:spPr>
          <a:xfrm>
            <a:off x="457200" y="1313366"/>
            <a:ext cx="4025042" cy="3291568"/>
          </a:xfrm>
          <a:prstGeom prst="rect">
            <a:avLst/>
          </a:prstGeom>
        </p:spPr>
        <p:txBody>
          <a:bodyPr/>
          <a:lstStyle>
            <a:lvl1pPr marL="457200" indent="-457200">
              <a:buClr>
                <a:srgbClr val="008994"/>
              </a:buClr>
              <a:buFont typeface="Arial" panose="020B0604020202020204" pitchFamily="34" charset="0"/>
              <a:buChar char="•"/>
              <a:defRPr sz="2400">
                <a:solidFill>
                  <a:schemeClr val="tx1"/>
                </a:solidFill>
              </a:defRPr>
            </a:lvl1pPr>
            <a:lvl2pPr>
              <a:buClr>
                <a:srgbClr val="008994"/>
              </a:buClr>
              <a:defRPr sz="2000">
                <a:solidFill>
                  <a:schemeClr val="tx1"/>
                </a:solidFill>
              </a:defRPr>
            </a:lvl2pPr>
            <a:lvl3pPr marL="1143000" indent="-228600">
              <a:buClr>
                <a:srgbClr val="008994"/>
              </a:buClr>
              <a:buFont typeface="Courier New" panose="02070309020205020404" pitchFamily="49" charset="0"/>
              <a:buChar char="o"/>
              <a:defRPr sz="1600">
                <a:solidFill>
                  <a:schemeClr val="tx1"/>
                </a:solidFill>
              </a:defRPr>
            </a:lvl3pPr>
            <a:lvl4pPr marL="1600200" indent="-228600">
              <a:buClr>
                <a:schemeClr val="tx2"/>
              </a:buClr>
              <a:buFont typeface="Wingdings" pitchFamily="2" charset="2"/>
              <a:buChar char="§"/>
              <a:defRPr sz="1200">
                <a:solidFill>
                  <a:schemeClr val="tx1"/>
                </a:solidFill>
              </a:defRPr>
            </a:lvl4pPr>
            <a:lvl5pPr>
              <a:buClr>
                <a:schemeClr val="tx2"/>
              </a:buClr>
              <a:defRPr sz="1000">
                <a:solidFill>
                  <a:schemeClr val="tx1"/>
                </a:solidFill>
              </a:defRPr>
            </a:lvl5pPr>
          </a:lstStyle>
          <a:p>
            <a:r>
              <a:rPr lang="fr-FR" dirty="0"/>
              <a:t>Saisissez votre texte ou insérez une image, un tableau, etc.</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5">
            <a:extLst>
              <a:ext uri="{FF2B5EF4-FFF2-40B4-BE49-F238E27FC236}">
                <a16:creationId xmlns:a16="http://schemas.microsoft.com/office/drawing/2014/main" id="{270A358D-1E95-924F-84FC-E243EB11B791}"/>
              </a:ext>
            </a:extLst>
          </p:cNvPr>
          <p:cNvSpPr>
            <a:spLocks noGrp="1"/>
          </p:cNvSpPr>
          <p:nvPr>
            <p:ph type="title" hasCustomPrompt="1"/>
          </p:nvPr>
        </p:nvSpPr>
        <p:spPr>
          <a:xfrm>
            <a:off x="457200" y="544844"/>
            <a:ext cx="8229600" cy="683703"/>
          </a:xfrm>
          <a:prstGeom prst="rect">
            <a:avLst/>
          </a:prstGeom>
        </p:spPr>
        <p:txBody>
          <a:bodyPr>
            <a:normAutofit/>
          </a:bodyPr>
          <a:lstStyle>
            <a:lvl1pPr algn="l">
              <a:defRPr sz="3600" b="0" i="0" baseline="0">
                <a:solidFill>
                  <a:srgbClr val="008994"/>
                </a:solidFill>
                <a:latin typeface="Century Gothic"/>
              </a:defRPr>
            </a:lvl1pPr>
          </a:lstStyle>
          <a:p>
            <a:r>
              <a:rPr lang="fr-FR" dirty="0"/>
              <a:t>Titre de la diapositive</a:t>
            </a:r>
          </a:p>
        </p:txBody>
      </p:sp>
      <p:sp>
        <p:nvSpPr>
          <p:cNvPr id="8" name="Espace réservé du contenu 2">
            <a:extLst>
              <a:ext uri="{FF2B5EF4-FFF2-40B4-BE49-F238E27FC236}">
                <a16:creationId xmlns:a16="http://schemas.microsoft.com/office/drawing/2014/main" id="{0BA3C393-2D2A-E44D-AF33-C9D83774F0E2}"/>
              </a:ext>
            </a:extLst>
          </p:cNvPr>
          <p:cNvSpPr>
            <a:spLocks noGrp="1"/>
          </p:cNvSpPr>
          <p:nvPr>
            <p:ph idx="13" hasCustomPrompt="1"/>
          </p:nvPr>
        </p:nvSpPr>
        <p:spPr>
          <a:xfrm>
            <a:off x="4663410" y="1313366"/>
            <a:ext cx="4025042" cy="3291568"/>
          </a:xfrm>
          <a:prstGeom prst="rect">
            <a:avLst/>
          </a:prstGeom>
        </p:spPr>
        <p:txBody>
          <a:bodyPr/>
          <a:lstStyle>
            <a:lvl1pPr marL="457200" indent="-457200">
              <a:buClr>
                <a:srgbClr val="008994"/>
              </a:buClr>
              <a:buFont typeface="Arial" panose="020B0604020202020204" pitchFamily="34" charset="0"/>
              <a:buChar char="•"/>
              <a:defRPr sz="2400">
                <a:solidFill>
                  <a:schemeClr val="tx1"/>
                </a:solidFill>
              </a:defRPr>
            </a:lvl1pPr>
            <a:lvl2pPr>
              <a:buClr>
                <a:srgbClr val="008994"/>
              </a:buClr>
              <a:defRPr sz="2000">
                <a:solidFill>
                  <a:schemeClr val="tx1"/>
                </a:solidFill>
              </a:defRPr>
            </a:lvl2pPr>
            <a:lvl3pPr marL="1143000" indent="-228600">
              <a:buClr>
                <a:srgbClr val="008994"/>
              </a:buClr>
              <a:buFont typeface="Courier New" panose="02070309020205020404" pitchFamily="49" charset="0"/>
              <a:buChar char="o"/>
              <a:defRPr sz="1600">
                <a:solidFill>
                  <a:schemeClr val="tx1"/>
                </a:solidFill>
              </a:defRPr>
            </a:lvl3pPr>
            <a:lvl4pPr marL="1600200" indent="-228600">
              <a:buClr>
                <a:schemeClr val="tx2"/>
              </a:buClr>
              <a:buFont typeface="Wingdings" pitchFamily="2" charset="2"/>
              <a:buChar char="§"/>
              <a:defRPr sz="1200">
                <a:solidFill>
                  <a:schemeClr val="tx1"/>
                </a:solidFill>
              </a:defRPr>
            </a:lvl4pPr>
            <a:lvl5pPr>
              <a:buClr>
                <a:schemeClr val="tx2"/>
              </a:buClr>
              <a:defRPr sz="1000">
                <a:solidFill>
                  <a:schemeClr val="tx1"/>
                </a:solidFill>
              </a:defRPr>
            </a:lvl5pPr>
          </a:lstStyle>
          <a:p>
            <a:r>
              <a:rPr lang="fr-FR" dirty="0"/>
              <a:t>Saisissez votre texte ou insérez une image, un tableau, etc.</a:t>
            </a:r>
          </a:p>
          <a:p>
            <a:pPr lvl="1"/>
            <a:r>
              <a:rPr lang="fr-FR" dirty="0"/>
              <a:t>Deuxième niveau</a:t>
            </a:r>
          </a:p>
          <a:p>
            <a:pPr lvl="2"/>
            <a:r>
              <a:rPr lang="fr-FR" dirty="0"/>
              <a:t>Troisième niveau</a:t>
            </a:r>
          </a:p>
          <a:p>
            <a:pPr lvl="3"/>
            <a:r>
              <a:rPr lang="fr-FR" dirty="0"/>
              <a:t>Quatrième niveau</a:t>
            </a:r>
          </a:p>
          <a:p>
            <a:pPr lvl="4"/>
            <a:r>
              <a:rPr lang="fr-FR" dirty="0"/>
              <a:t>Cinquième niveau</a:t>
            </a:r>
          </a:p>
          <a:p>
            <a:endParaRPr lang="fr-FR" dirty="0"/>
          </a:p>
        </p:txBody>
      </p:sp>
    </p:spTree>
    <p:extLst>
      <p:ext uri="{BB962C8B-B14F-4D97-AF65-F5344CB8AC3E}">
        <p14:creationId xmlns:p14="http://schemas.microsoft.com/office/powerpoint/2010/main" val="39351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2/3 + Image 1/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270A358D-1E95-924F-84FC-E243EB11B791}"/>
              </a:ext>
            </a:extLst>
          </p:cNvPr>
          <p:cNvSpPr>
            <a:spLocks noGrp="1"/>
          </p:cNvSpPr>
          <p:nvPr>
            <p:ph type="title" hasCustomPrompt="1"/>
          </p:nvPr>
        </p:nvSpPr>
        <p:spPr>
          <a:xfrm>
            <a:off x="457200" y="544844"/>
            <a:ext cx="8229600" cy="683703"/>
          </a:xfrm>
          <a:prstGeom prst="rect">
            <a:avLst/>
          </a:prstGeom>
        </p:spPr>
        <p:txBody>
          <a:bodyPr>
            <a:normAutofit/>
          </a:bodyPr>
          <a:lstStyle>
            <a:lvl1pPr algn="l">
              <a:defRPr sz="3600" b="0" i="0" baseline="0">
                <a:solidFill>
                  <a:srgbClr val="008994"/>
                </a:solidFill>
                <a:latin typeface="Century Gothic"/>
              </a:defRPr>
            </a:lvl1pPr>
          </a:lstStyle>
          <a:p>
            <a:r>
              <a:rPr lang="fr-FR" dirty="0"/>
              <a:t>Titre de la diapositive</a:t>
            </a:r>
          </a:p>
        </p:txBody>
      </p:sp>
      <p:sp>
        <p:nvSpPr>
          <p:cNvPr id="9" name="Espace réservé du texte 7">
            <a:extLst>
              <a:ext uri="{FF2B5EF4-FFF2-40B4-BE49-F238E27FC236}">
                <a16:creationId xmlns:a16="http://schemas.microsoft.com/office/drawing/2014/main" id="{F308E721-FB85-0345-A582-A13D0E710616}"/>
              </a:ext>
            </a:extLst>
          </p:cNvPr>
          <p:cNvSpPr>
            <a:spLocks noGrp="1"/>
          </p:cNvSpPr>
          <p:nvPr>
            <p:ph type="body" sz="quarter" idx="12" hasCustomPrompt="1"/>
          </p:nvPr>
        </p:nvSpPr>
        <p:spPr>
          <a:xfrm>
            <a:off x="457200" y="1307087"/>
            <a:ext cx="5287252" cy="3291568"/>
          </a:xfrm>
          <a:prstGeom prst="rect">
            <a:avLst/>
          </a:prstGeom>
        </p:spPr>
        <p:txBody>
          <a:bodyPr>
            <a:normAutofit/>
          </a:bodyPr>
          <a:lstStyle>
            <a:lvl1pPr marL="457200" indent="-457200">
              <a:buClr>
                <a:srgbClr val="008994"/>
              </a:buClr>
              <a:buFont typeface="Arial" panose="020B0604020202020204" pitchFamily="34" charset="0"/>
              <a:buChar char="•"/>
              <a:defRPr sz="2400">
                <a:solidFill>
                  <a:schemeClr val="tx1"/>
                </a:solidFill>
                <a:latin typeface="Century Gothic"/>
              </a:defRPr>
            </a:lvl1pPr>
            <a:lvl2pPr>
              <a:buClr>
                <a:srgbClr val="008994"/>
              </a:buClr>
              <a:defRPr sz="2000">
                <a:solidFill>
                  <a:schemeClr val="tx1"/>
                </a:solidFill>
              </a:defRPr>
            </a:lvl2pPr>
            <a:lvl3pPr marL="1143000" indent="-228600">
              <a:buClr>
                <a:srgbClr val="008994"/>
              </a:buClr>
              <a:buFont typeface="Courier New" panose="02070309020205020404" pitchFamily="49" charset="0"/>
              <a:buChar char="o"/>
              <a:defRPr sz="1600">
                <a:solidFill>
                  <a:schemeClr val="tx1"/>
                </a:solidFill>
              </a:defRPr>
            </a:lvl3pPr>
            <a:lvl4pPr marL="1600200" indent="-228600">
              <a:buClr>
                <a:schemeClr val="tx2"/>
              </a:buClr>
              <a:buFont typeface="Wingdings" pitchFamily="2" charset="2"/>
              <a:buChar char="§"/>
              <a:defRPr sz="1200">
                <a:solidFill>
                  <a:schemeClr val="tx1"/>
                </a:solidFill>
              </a:defRPr>
            </a:lvl4pPr>
            <a:lvl5pPr>
              <a:buClr>
                <a:schemeClr val="tx2"/>
              </a:buClr>
              <a:defRPr sz="1000">
                <a:solidFill>
                  <a:schemeClr val="tx1"/>
                </a:solidFill>
              </a:defRPr>
            </a:lvl5pPr>
          </a:lstStyle>
          <a:p>
            <a:r>
              <a:rPr lang="fr-FR" dirty="0"/>
              <a:t>Saisissez votre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pour une image  9">
            <a:extLst>
              <a:ext uri="{FF2B5EF4-FFF2-40B4-BE49-F238E27FC236}">
                <a16:creationId xmlns:a16="http://schemas.microsoft.com/office/drawing/2014/main" id="{D8A7950C-BC97-C145-8721-ED89FC452377}"/>
              </a:ext>
            </a:extLst>
          </p:cNvPr>
          <p:cNvSpPr>
            <a:spLocks noGrp="1"/>
          </p:cNvSpPr>
          <p:nvPr>
            <p:ph type="pic" sz="quarter" idx="15" hasCustomPrompt="1"/>
          </p:nvPr>
        </p:nvSpPr>
        <p:spPr>
          <a:xfrm>
            <a:off x="5933261" y="1307087"/>
            <a:ext cx="2753539" cy="3292475"/>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008994"/>
              </a:buClr>
              <a:buSzTx/>
              <a:buFontTx/>
              <a:buNone/>
              <a:tabLst/>
              <a:defRPr sz="2400">
                <a:solidFill>
                  <a:schemeClr val="tx1"/>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fr-FR" dirty="0"/>
              <a:t>Insérez une image</a:t>
            </a:r>
          </a:p>
        </p:txBody>
      </p:sp>
    </p:spTree>
    <p:extLst>
      <p:ext uri="{BB962C8B-B14F-4D97-AF65-F5344CB8AC3E}">
        <p14:creationId xmlns:p14="http://schemas.microsoft.com/office/powerpoint/2010/main" val="29873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title" hasCustomPrompt="1"/>
          </p:nvPr>
        </p:nvSpPr>
        <p:spPr>
          <a:xfrm>
            <a:off x="457200" y="544844"/>
            <a:ext cx="8229600" cy="683703"/>
          </a:xfrm>
          <a:prstGeom prst="rect">
            <a:avLst/>
          </a:prstGeom>
        </p:spPr>
        <p:txBody>
          <a:bodyPr>
            <a:normAutofit/>
          </a:bodyPr>
          <a:lstStyle>
            <a:lvl1pPr algn="l">
              <a:defRPr sz="3600" b="0" i="0" baseline="0">
                <a:solidFill>
                  <a:srgbClr val="008994"/>
                </a:solidFill>
                <a:latin typeface="Century Gothic"/>
              </a:defRPr>
            </a:lvl1pPr>
          </a:lstStyle>
          <a:p>
            <a:r>
              <a:rPr lang="fr-FR" dirty="0"/>
              <a:t>Titre de la diapositive</a:t>
            </a:r>
          </a:p>
        </p:txBody>
      </p:sp>
    </p:spTree>
    <p:extLst>
      <p:ext uri="{BB962C8B-B14F-4D97-AF65-F5344CB8AC3E}">
        <p14:creationId xmlns:p14="http://schemas.microsoft.com/office/powerpoint/2010/main" val="6656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120611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re 9"/>
          <p:cNvSpPr>
            <a:spLocks noGrp="1"/>
          </p:cNvSpPr>
          <p:nvPr>
            <p:ph type="title" hasCustomPrompt="1"/>
          </p:nvPr>
        </p:nvSpPr>
        <p:spPr>
          <a:xfrm>
            <a:off x="457200" y="205979"/>
            <a:ext cx="8229600" cy="857250"/>
          </a:xfrm>
          <a:prstGeom prst="rect">
            <a:avLst/>
          </a:prstGeom>
        </p:spPr>
        <p:txBody>
          <a:bodyPr/>
          <a:lstStyle>
            <a:lvl1pPr marL="742950" indent="-742950" algn="l">
              <a:buFont typeface="+mj-lt"/>
              <a:buAutoNum type="arabicPeriod"/>
              <a:defRPr b="1" i="0">
                <a:latin typeface="Century Gothic"/>
              </a:defRPr>
            </a:lvl1pPr>
          </a:lstStyle>
          <a:p>
            <a:r>
              <a:rPr lang="fr-FR" dirty="0"/>
              <a:t>Cliquez et modifiez le titre</a:t>
            </a:r>
          </a:p>
        </p:txBody>
      </p:sp>
    </p:spTree>
    <p:extLst>
      <p:ext uri="{BB962C8B-B14F-4D97-AF65-F5344CB8AC3E}">
        <p14:creationId xmlns:p14="http://schemas.microsoft.com/office/powerpoint/2010/main" val="23944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D6F23B61-12C7-ED47-9B23-9B58B69CF832}"/>
              </a:ext>
            </a:extLst>
          </p:cNvPr>
          <p:cNvSpPr txBox="1">
            <a:spLocks/>
          </p:cNvSpPr>
          <p:nvPr/>
        </p:nvSpPr>
        <p:spPr>
          <a:xfrm>
            <a:off x="8074091" y="4806489"/>
            <a:ext cx="601762" cy="277813"/>
          </a:xfrm>
          <a:prstGeom prst="rect">
            <a:avLst/>
          </a:prstGeom>
        </p:spPr>
        <p:txBody>
          <a:bodyPr/>
          <a:lstStyle>
            <a:lvl1pPr marL="0" indent="0" algn="r" defTabSz="457200" rtl="0" eaLnBrk="1" latinLnBrk="0" hangingPunct="1">
              <a:spcBef>
                <a:spcPct val="20000"/>
              </a:spcBef>
              <a:buFont typeface="Arial"/>
              <a:buNone/>
              <a:defRPr sz="1200" kern="1200">
                <a:solidFill>
                  <a:srgbClr val="3F337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F337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337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33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33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6486452F-B716-654F-BD98-39DED55B5018}" type="slidenum">
              <a:rPr lang="fr-FR" smtClean="0">
                <a:solidFill>
                  <a:srgbClr val="008994"/>
                </a:solidFill>
              </a:rPr>
              <a:pPr/>
              <a:t>‹N°›</a:t>
            </a:fld>
            <a:endParaRPr lang="fr-FR" dirty="0">
              <a:solidFill>
                <a:srgbClr val="008994"/>
              </a:solidFill>
            </a:endParaRPr>
          </a:p>
        </p:txBody>
      </p:sp>
    </p:spTree>
    <p:extLst>
      <p:ext uri="{BB962C8B-B14F-4D97-AF65-F5344CB8AC3E}">
        <p14:creationId xmlns:p14="http://schemas.microsoft.com/office/powerpoint/2010/main" val="102401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73" r:id="rId5"/>
    <p:sldLayoutId id="2147483655" r:id="rId6"/>
    <p:sldLayoutId id="2147483674" r:id="rId7"/>
    <p:sldLayoutId id="2147483653" r:id="rId8"/>
    <p:sldLayoutId id="2147483666" r:id="rId9"/>
    <p:sldLayoutId id="2147483667" r:id="rId10"/>
    <p:sldLayoutId id="2147483652" r:id="rId11"/>
    <p:sldLayoutId id="2147483668" r:id="rId12"/>
    <p:sldLayoutId id="2147483661" r:id="rId13"/>
    <p:sldLayoutId id="2147483670" r:id="rId14"/>
    <p:sldLayoutId id="2147483662" r:id="rId15"/>
    <p:sldLayoutId id="2147483663" r:id="rId16"/>
    <p:sldLayoutId id="2147483672" r:id="rId17"/>
    <p:sldLayoutId id="2147483665" r:id="rId18"/>
    <p:sldLayoutId id="2147483669" r:id="rId19"/>
    <p:sldLayoutId id="2147483676" r:id="rId20"/>
  </p:sldLayoutIdLst>
  <p:hf hd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F337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F337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F337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F337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F337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crsc.fr/programmes-de-formation/bourses-detudes/" TargetMode="External"/><Relationship Id="rId2" Type="http://schemas.openxmlformats.org/officeDocument/2006/relationships/hyperlink" Target="https://education-in-russia.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lydia.verdoulet@etu.univ-tlse2.fr" TargetMode="External"/><Relationship Id="rId2" Type="http://schemas.openxmlformats.org/officeDocument/2006/relationships/hyperlink" Target="mailto:outgoing.international@univ-tlse2.fr" TargetMode="External"/><Relationship Id="rId1" Type="http://schemas.openxmlformats.org/officeDocument/2006/relationships/slideLayout" Target="../slideLayouts/slideLayout4.xml"/><Relationship Id="rId4" Type="http://schemas.openxmlformats.org/officeDocument/2006/relationships/hyperlink" Target="mailto:maxime.bartkowiak@etu.univ-tlse2.f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tlse2.moveonfr.com/publisher/7/fr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nt.univ-tlse2.fr/accueil-etudiant/partir-a-letranger/modele-de-releve-de-notes-en-anglais" TargetMode="External"/><Relationship Id="rId2" Type="http://schemas.openxmlformats.org/officeDocument/2006/relationships/hyperlink" Target="https://slavistique.univ-tlse2.fr/accueil/section-de-russe/relations-international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tlse2.fr/accueil/international/liste-des-professeurs-coordinateurs" TargetMode="External"/><Relationship Id="rId2" Type="http://schemas.openxmlformats.org/officeDocument/2006/relationships/hyperlink" Target="mailto:international@univ-tlse2.fr" TargetMode="External"/><Relationship Id="rId1" Type="http://schemas.openxmlformats.org/officeDocument/2006/relationships/slideLayout" Target="../slideLayouts/slideLayout4.xml"/><Relationship Id="rId4" Type="http://schemas.openxmlformats.org/officeDocument/2006/relationships/hyperlink" Target="mailto:anna.zaytseva@univ-tlse2.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23F3A-C486-0A4C-BAF7-0884A8AD7D70}"/>
              </a:ext>
            </a:extLst>
          </p:cNvPr>
          <p:cNvSpPr>
            <a:spLocks noGrp="1"/>
          </p:cNvSpPr>
          <p:nvPr>
            <p:ph type="title"/>
          </p:nvPr>
        </p:nvSpPr>
        <p:spPr>
          <a:xfrm>
            <a:off x="457200" y="1240958"/>
            <a:ext cx="8229600" cy="688695"/>
          </a:xfrm>
        </p:spPr>
        <p:txBody>
          <a:bodyPr/>
          <a:lstStyle/>
          <a:p>
            <a:pPr algn="ctr"/>
            <a:r>
              <a:rPr lang="fr-FR" sz="4000" dirty="0"/>
              <a:t>Mobilités internationales</a:t>
            </a:r>
          </a:p>
        </p:txBody>
      </p:sp>
      <p:sp>
        <p:nvSpPr>
          <p:cNvPr id="3" name="ZoneTexte 2"/>
          <p:cNvSpPr txBox="1"/>
          <p:nvPr/>
        </p:nvSpPr>
        <p:spPr>
          <a:xfrm>
            <a:off x="1314071" y="114522"/>
            <a:ext cx="6406855" cy="954107"/>
          </a:xfrm>
          <a:prstGeom prst="rect">
            <a:avLst/>
          </a:prstGeom>
          <a:noFill/>
        </p:spPr>
        <p:txBody>
          <a:bodyPr wrap="square" rtlCol="0">
            <a:spAutoFit/>
          </a:bodyPr>
          <a:lstStyle/>
          <a:p>
            <a:pPr algn="ctr"/>
            <a:r>
              <a:rPr lang="fr-FR" sz="2800" b="1" dirty="0">
                <a:solidFill>
                  <a:schemeClr val="bg1"/>
                </a:solidFill>
              </a:rPr>
              <a:t>Etudier dans le cadre d’une convention bilatérale</a:t>
            </a:r>
          </a:p>
        </p:txBody>
      </p:sp>
      <p:sp>
        <p:nvSpPr>
          <p:cNvPr id="5" name="ZoneTexte 4">
            <a:extLst>
              <a:ext uri="{FF2B5EF4-FFF2-40B4-BE49-F238E27FC236}">
                <a16:creationId xmlns:a16="http://schemas.microsoft.com/office/drawing/2014/main" id="{AADA421B-DC12-4BC8-BC7E-9B03BD16393C}"/>
              </a:ext>
            </a:extLst>
          </p:cNvPr>
          <p:cNvSpPr txBox="1"/>
          <p:nvPr/>
        </p:nvSpPr>
        <p:spPr>
          <a:xfrm>
            <a:off x="584947" y="2156919"/>
            <a:ext cx="7994277" cy="553998"/>
          </a:xfrm>
          <a:prstGeom prst="rect">
            <a:avLst/>
          </a:prstGeom>
          <a:noFill/>
        </p:spPr>
        <p:txBody>
          <a:bodyPr wrap="square" rtlCol="0">
            <a:spAutoFit/>
          </a:bodyPr>
          <a:lstStyle/>
          <a:p>
            <a:pPr algn="ctr"/>
            <a:r>
              <a:rPr lang="fr-FR" sz="3000" b="1" dirty="0">
                <a:solidFill>
                  <a:schemeClr val="bg1"/>
                </a:solidFill>
              </a:rPr>
              <a:t>Russie</a:t>
            </a:r>
          </a:p>
        </p:txBody>
      </p:sp>
      <p:sp>
        <p:nvSpPr>
          <p:cNvPr id="6" name="ZoneTexte 5">
            <a:extLst>
              <a:ext uri="{FF2B5EF4-FFF2-40B4-BE49-F238E27FC236}">
                <a16:creationId xmlns:a16="http://schemas.microsoft.com/office/drawing/2014/main" id="{57A34EE6-E700-4D3B-A9EC-8FE8CD151F8B}"/>
              </a:ext>
            </a:extLst>
          </p:cNvPr>
          <p:cNvSpPr txBox="1"/>
          <p:nvPr/>
        </p:nvSpPr>
        <p:spPr>
          <a:xfrm>
            <a:off x="7288305" y="3724832"/>
            <a:ext cx="1586753" cy="369332"/>
          </a:xfrm>
          <a:prstGeom prst="rect">
            <a:avLst/>
          </a:prstGeom>
          <a:noFill/>
        </p:spPr>
        <p:txBody>
          <a:bodyPr wrap="square" rtlCol="0">
            <a:spAutoFit/>
          </a:bodyPr>
          <a:lstStyle/>
          <a:p>
            <a:pPr algn="ctr"/>
            <a:r>
              <a:rPr lang="fr-FR" dirty="0">
                <a:solidFill>
                  <a:schemeClr val="bg1"/>
                </a:solidFill>
              </a:rPr>
              <a:t>03/12/2021</a:t>
            </a:r>
          </a:p>
        </p:txBody>
      </p:sp>
      <p:sp>
        <p:nvSpPr>
          <p:cNvPr id="7" name="ZoneTexte 6">
            <a:extLst>
              <a:ext uri="{FF2B5EF4-FFF2-40B4-BE49-F238E27FC236}">
                <a16:creationId xmlns:a16="http://schemas.microsoft.com/office/drawing/2014/main" id="{4D25AF31-FBAB-48FD-86BC-C9D9C1F1B68A}"/>
              </a:ext>
            </a:extLst>
          </p:cNvPr>
          <p:cNvSpPr txBox="1"/>
          <p:nvPr/>
        </p:nvSpPr>
        <p:spPr>
          <a:xfrm>
            <a:off x="7400295" y="4080717"/>
            <a:ext cx="1333573" cy="369332"/>
          </a:xfrm>
          <a:prstGeom prst="rect">
            <a:avLst/>
          </a:prstGeom>
          <a:noFill/>
        </p:spPr>
        <p:txBody>
          <a:bodyPr wrap="square" rtlCol="0">
            <a:spAutoFit/>
          </a:bodyPr>
          <a:lstStyle/>
          <a:p>
            <a:r>
              <a:rPr lang="fr-FR" dirty="0">
                <a:solidFill>
                  <a:schemeClr val="bg1"/>
                </a:solidFill>
              </a:rPr>
              <a:t>Service RI</a:t>
            </a:r>
          </a:p>
        </p:txBody>
      </p:sp>
    </p:spTree>
    <p:extLst>
      <p:ext uri="{BB962C8B-B14F-4D97-AF65-F5344CB8AC3E}">
        <p14:creationId xmlns:p14="http://schemas.microsoft.com/office/powerpoint/2010/main" val="37836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651768F-795F-4F1A-880A-F6DA197AB41F}"/>
              </a:ext>
            </a:extLst>
          </p:cNvPr>
          <p:cNvSpPr>
            <a:spLocks noGrp="1"/>
          </p:cNvSpPr>
          <p:nvPr>
            <p:ph type="title"/>
          </p:nvPr>
        </p:nvSpPr>
        <p:spPr>
          <a:xfrm>
            <a:off x="3790950" y="202992"/>
            <a:ext cx="5168900" cy="683703"/>
          </a:xfrm>
        </p:spPr>
        <p:txBody>
          <a:bodyPr>
            <a:noAutofit/>
          </a:bodyPr>
          <a:lstStyle/>
          <a:p>
            <a:r>
              <a:rPr lang="fr-FR" sz="2400" dirty="0"/>
              <a:t>Qu’est-ce qu’un contrat pédagogique?</a:t>
            </a:r>
          </a:p>
        </p:txBody>
      </p:sp>
      <p:sp>
        <p:nvSpPr>
          <p:cNvPr id="6" name="Espace réservé du contenu 5">
            <a:extLst>
              <a:ext uri="{FF2B5EF4-FFF2-40B4-BE49-F238E27FC236}">
                <a16:creationId xmlns:a16="http://schemas.microsoft.com/office/drawing/2014/main" id="{AE2D98A9-1D79-47BA-B11F-06A51D51603E}"/>
              </a:ext>
            </a:extLst>
          </p:cNvPr>
          <p:cNvSpPr>
            <a:spLocks noGrp="1"/>
          </p:cNvSpPr>
          <p:nvPr>
            <p:ph idx="13"/>
          </p:nvPr>
        </p:nvSpPr>
        <p:spPr>
          <a:xfrm>
            <a:off x="3835400" y="984250"/>
            <a:ext cx="4853052" cy="3620684"/>
          </a:xfrm>
        </p:spPr>
        <p:txBody>
          <a:bodyPr/>
          <a:lstStyle/>
          <a:p>
            <a:pPr marL="0" indent="0">
              <a:buNone/>
            </a:pPr>
            <a:r>
              <a:rPr lang="fr-FR" sz="1600" i="1" dirty="0"/>
              <a:t>Un contrat pédagogique permet de faire valider les cours choisis dans l’université partenaire.   </a:t>
            </a:r>
          </a:p>
          <a:p>
            <a:pPr marL="0" indent="0">
              <a:buNone/>
            </a:pPr>
            <a:endParaRPr lang="fr-FR" sz="1600" dirty="0">
              <a:solidFill>
                <a:schemeClr val="accent6"/>
              </a:solidFill>
            </a:endParaRPr>
          </a:p>
          <a:p>
            <a:pPr marL="0" indent="0" algn="just">
              <a:buNone/>
            </a:pPr>
            <a:r>
              <a:rPr lang="fr-FR" sz="1600" dirty="0">
                <a:solidFill>
                  <a:schemeClr val="accent6"/>
                </a:solidFill>
              </a:rPr>
              <a:t>Colonne 1</a:t>
            </a:r>
            <a:r>
              <a:rPr lang="fr-FR" sz="1600" dirty="0"/>
              <a:t> : je reporte les UE que je souhaite suivre à l’étranger</a:t>
            </a:r>
          </a:p>
          <a:p>
            <a:pPr marL="0" indent="0">
              <a:buNone/>
            </a:pPr>
            <a:endParaRPr lang="fr-FR" sz="1600" dirty="0"/>
          </a:p>
          <a:p>
            <a:pPr marL="0" indent="0" algn="just">
              <a:buNone/>
            </a:pPr>
            <a:r>
              <a:rPr lang="fr-FR" sz="1600" dirty="0">
                <a:solidFill>
                  <a:schemeClr val="accent6"/>
                </a:solidFill>
              </a:rPr>
              <a:t>Colonne 2</a:t>
            </a:r>
            <a:r>
              <a:rPr lang="fr-FR" sz="1600" dirty="0"/>
              <a:t> : je reporte les UE que je dois valider à mon retour à l’UT2J</a:t>
            </a:r>
          </a:p>
          <a:p>
            <a:pPr marL="0" indent="0" algn="just">
              <a:buNone/>
            </a:pPr>
            <a:endParaRPr lang="fr-FR" sz="1600" dirty="0"/>
          </a:p>
          <a:p>
            <a:pPr marL="342900" indent="-342900" algn="just">
              <a:buFont typeface="+mj-lt"/>
              <a:buAutoNum type="arabicPeriod"/>
            </a:pPr>
            <a:r>
              <a:rPr lang="fr-FR" sz="1600" dirty="0"/>
              <a:t>Je signe le contrat</a:t>
            </a:r>
          </a:p>
          <a:p>
            <a:pPr marL="342900" indent="-342900" algn="just">
              <a:buFont typeface="+mj-lt"/>
              <a:buAutoNum type="arabicPeriod"/>
            </a:pPr>
            <a:r>
              <a:rPr lang="fr-FR" sz="1600" dirty="0"/>
              <a:t>Mon coordinateur RI signe le contrat</a:t>
            </a:r>
          </a:p>
          <a:p>
            <a:pPr marL="342900" indent="-342900">
              <a:buFont typeface="+mj-lt"/>
              <a:buAutoNum type="arabicPeriod"/>
            </a:pPr>
            <a:r>
              <a:rPr lang="fr-FR" sz="1600" dirty="0"/>
              <a:t>Je transmets au gestionnaire de mobilité RI</a:t>
            </a:r>
            <a:endParaRPr lang="fr-FR" sz="1600" dirty="0">
              <a:solidFill>
                <a:schemeClr val="accent6"/>
              </a:solidFill>
            </a:endParaRPr>
          </a:p>
        </p:txBody>
      </p:sp>
      <p:pic>
        <p:nvPicPr>
          <p:cNvPr id="7" name="Image 6">
            <a:extLst>
              <a:ext uri="{FF2B5EF4-FFF2-40B4-BE49-F238E27FC236}">
                <a16:creationId xmlns:a16="http://schemas.microsoft.com/office/drawing/2014/main" id="{05341DAD-F367-4EAD-8C9F-FBA6B4C29FCC}"/>
              </a:ext>
            </a:extLst>
          </p:cNvPr>
          <p:cNvPicPr>
            <a:picLocks noChangeAspect="1"/>
          </p:cNvPicPr>
          <p:nvPr/>
        </p:nvPicPr>
        <p:blipFill rotWithShape="1">
          <a:blip r:embed="rId2"/>
          <a:srcRect l="30069" r="30139"/>
          <a:stretch/>
        </p:blipFill>
        <p:spPr>
          <a:xfrm>
            <a:off x="0" y="-1"/>
            <a:ext cx="3663950" cy="5179405"/>
          </a:xfrm>
          <a:prstGeom prst="rect">
            <a:avLst/>
          </a:prstGeom>
        </p:spPr>
      </p:pic>
    </p:spTree>
    <p:extLst>
      <p:ext uri="{BB962C8B-B14F-4D97-AF65-F5344CB8AC3E}">
        <p14:creationId xmlns:p14="http://schemas.microsoft.com/office/powerpoint/2010/main" val="2066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405680" y="466623"/>
            <a:ext cx="5637489" cy="369556"/>
          </a:xfrm>
        </p:spPr>
        <p:txBody>
          <a:bodyPr>
            <a:noAutofit/>
          </a:bodyPr>
          <a:lstStyle/>
          <a:p>
            <a:r>
              <a:rPr lang="fr-FR" sz="2000" dirty="0"/>
              <a:t>Autres documents à préparer pour le dépôt</a:t>
            </a:r>
          </a:p>
        </p:txBody>
      </p:sp>
      <p:graphicFrame>
        <p:nvGraphicFramePr>
          <p:cNvPr id="9" name="Espace réservé du contenu 8"/>
          <p:cNvGraphicFramePr>
            <a:graphicFrameLocks noGrp="1"/>
          </p:cNvGraphicFramePr>
          <p:nvPr>
            <p:ph idx="13"/>
            <p:extLst>
              <p:ext uri="{D42A27DB-BD31-4B8C-83A1-F6EECF244321}">
                <p14:modId xmlns:p14="http://schemas.microsoft.com/office/powerpoint/2010/main" val="4221370707"/>
              </p:ext>
            </p:extLst>
          </p:nvPr>
        </p:nvGraphicFramePr>
        <p:xfrm>
          <a:off x="486137" y="1033294"/>
          <a:ext cx="8333773" cy="3458805"/>
        </p:xfrm>
        <a:graphic>
          <a:graphicData uri="http://schemas.openxmlformats.org/drawingml/2006/table">
            <a:tbl>
              <a:tblPr firstRow="1" firstCol="1" bandRow="1"/>
              <a:tblGrid>
                <a:gridCol w="2037144">
                  <a:extLst>
                    <a:ext uri="{9D8B030D-6E8A-4147-A177-3AD203B41FA5}">
                      <a16:colId xmlns:a16="http://schemas.microsoft.com/office/drawing/2014/main" val="20000"/>
                    </a:ext>
                  </a:extLst>
                </a:gridCol>
                <a:gridCol w="2011496">
                  <a:extLst>
                    <a:ext uri="{9D8B030D-6E8A-4147-A177-3AD203B41FA5}">
                      <a16:colId xmlns:a16="http://schemas.microsoft.com/office/drawing/2014/main" val="20001"/>
                    </a:ext>
                  </a:extLst>
                </a:gridCol>
                <a:gridCol w="2077996">
                  <a:extLst>
                    <a:ext uri="{9D8B030D-6E8A-4147-A177-3AD203B41FA5}">
                      <a16:colId xmlns:a16="http://schemas.microsoft.com/office/drawing/2014/main" val="20002"/>
                    </a:ext>
                  </a:extLst>
                </a:gridCol>
                <a:gridCol w="2207137">
                  <a:extLst>
                    <a:ext uri="{9D8B030D-6E8A-4147-A177-3AD203B41FA5}">
                      <a16:colId xmlns:a16="http://schemas.microsoft.com/office/drawing/2014/main" val="20003"/>
                    </a:ext>
                  </a:extLst>
                </a:gridCol>
              </a:tblGrid>
              <a:tr h="621433">
                <a:tc>
                  <a:txBody>
                    <a:bodyPr/>
                    <a:lstStyle/>
                    <a:p>
                      <a:pP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Université de l’Amitié des Peuples (RUDN), Moscou</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Université d’Etat Herzen, Saint-Pétersbourg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Université Polytechnique, Saint-Pétersbourg</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Université d’Etat de Tioumen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3875">
                <a:tc>
                  <a:txBody>
                    <a:bodyPr/>
                    <a:lstStyle/>
                    <a:p>
                      <a:pPr marL="285750" marR="135255" indent="-285750">
                        <a:lnSpc>
                          <a:spcPct val="97000"/>
                        </a:lnSpc>
                        <a:spcAft>
                          <a:spcPts val="800"/>
                        </a:spcAft>
                        <a:buFontTx/>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Scan du passeport</a:t>
                      </a:r>
                    </a:p>
                    <a:p>
                      <a:pPr marL="0" marR="135255" lvl="0" indent="0" algn="l" defTabSz="457200" rtl="0" eaLnBrk="1" fontAlgn="auto" latinLnBrk="0" hangingPunct="1">
                        <a:lnSpc>
                          <a:spcPct val="97000"/>
                        </a:lnSpc>
                        <a:spcBef>
                          <a:spcPts val="0"/>
                        </a:spcBef>
                        <a:spcAft>
                          <a:spcPts val="800"/>
                        </a:spcAft>
                        <a:buClrTx/>
                        <a:buSzTx/>
                        <a:buFontTx/>
                        <a:buNone/>
                        <a:tabLst/>
                        <a:defRPr/>
                      </a:pPr>
                      <a:r>
                        <a:rPr lang="fr-FR" sz="1400" dirty="0">
                          <a:effectLst/>
                          <a:latin typeface="Calibri" panose="020F0502020204030204" pitchFamily="34" charset="0"/>
                          <a:ea typeface="Calibri" panose="020F0502020204030204" pitchFamily="34" charset="0"/>
                          <a:cs typeface="Times New Roman" panose="02020603050405020304" pitchFamily="18" charset="0"/>
                        </a:rPr>
                        <a:t>(</a:t>
                      </a:r>
                      <a:r>
                        <a:rPr lang="fr-FR"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date de validité 6 mois après</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p>
                    <a:p>
                      <a:pPr marR="135255">
                        <a:lnSpc>
                          <a:spcPct val="9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-scan du passeport</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7000"/>
                        </a:lnSpc>
                        <a:spcAft>
                          <a:spcPts val="0"/>
                        </a:spcAft>
                        <a:buFontTx/>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scan du passeport </a:t>
                      </a:r>
                    </a:p>
                    <a:p>
                      <a:pPr marL="0" indent="0">
                        <a:lnSpc>
                          <a:spcPct val="107000"/>
                        </a:lnSpc>
                        <a:spcAft>
                          <a:spcPts val="0"/>
                        </a:spcAft>
                        <a:buFontTx/>
                        <a:buNone/>
                      </a:pPr>
                      <a:r>
                        <a:rPr lang="fr-FR" sz="1400" dirty="0">
                          <a:effectLst/>
                          <a:latin typeface="Calibri" panose="020F0502020204030204" pitchFamily="34" charset="0"/>
                          <a:ea typeface="Calibri" panose="020F0502020204030204" pitchFamily="34" charset="0"/>
                          <a:cs typeface="Times New Roman" panose="02020603050405020304" pitchFamily="18" charset="0"/>
                        </a:rPr>
                        <a:t>-3 photos 3,5 x 4,5 cm</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-scan du passeport</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-1 photo 3,5 x 4,5 cm</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008">
                <a:tc>
                  <a:txBody>
                    <a:bodyPr/>
                    <a:lstStyle/>
                    <a:p>
                      <a:pPr marR="135255">
                        <a:lnSpc>
                          <a:spcPct val="97000"/>
                        </a:lnSpc>
                        <a:spcAft>
                          <a:spcPts val="800"/>
                        </a:spcAft>
                      </a:pPr>
                      <a:r>
                        <a:rPr lang="fr-FR" sz="1400">
                          <a:effectLst/>
                          <a:latin typeface="Calibri" panose="020F0502020204030204" pitchFamily="34" charset="0"/>
                          <a:ea typeface="Calibri" panose="020F0502020204030204" pitchFamily="34" charset="0"/>
                          <a:cs typeface="Times New Roman" panose="02020603050405020304" pitchFamily="18" charset="0"/>
                        </a:rPr>
                        <a:t>-lettre de nomination RI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-lettre de nomination RI</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-lettre de nomination RI</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-Lettre de nomination RI</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6489">
                <a:tc>
                  <a:txBody>
                    <a:bodyPr/>
                    <a:lstStyle/>
                    <a:p>
                      <a:pPr marR="135255">
                        <a:lnSpc>
                          <a:spcPct val="97000"/>
                        </a:lnSpc>
                        <a:spcAft>
                          <a:spcPts val="800"/>
                        </a:spcAft>
                      </a:pPr>
                      <a:r>
                        <a:rPr lang="fr-FR" sz="1400">
                          <a:effectLst/>
                          <a:latin typeface="Calibri" panose="020F0502020204030204" pitchFamily="34" charset="0"/>
                          <a:ea typeface="Calibri" panose="020F0502020204030204" pitchFamily="34" charset="0"/>
                          <a:cs typeface="Times New Roman" panose="02020603050405020304" pitchFamily="18" charset="0"/>
                        </a:rPr>
                        <a:t>-</a:t>
                      </a:r>
                      <a:r>
                        <a:rPr lang="fr-FR" sz="1400" b="1">
                          <a:effectLst/>
                          <a:latin typeface="Calibri" panose="020F0502020204030204" pitchFamily="34" charset="0"/>
                          <a:ea typeface="Calibri" panose="020F0502020204030204" pitchFamily="34" charset="0"/>
                          <a:cs typeface="Times New Roman" panose="02020603050405020304" pitchFamily="18" charset="0"/>
                        </a:rPr>
                        <a:t>relevé de notes</a:t>
                      </a:r>
                      <a:r>
                        <a:rPr lang="fr-FR" sz="1400">
                          <a:effectLst/>
                          <a:latin typeface="Calibri" panose="020F0502020204030204" pitchFamily="34" charset="0"/>
                          <a:ea typeface="Calibri" panose="020F0502020204030204" pitchFamily="34" charset="0"/>
                          <a:cs typeface="Times New Roman" panose="02020603050405020304" pitchFamily="18" charset="0"/>
                        </a:rPr>
                        <a:t> du dernier semestre / année à l’université d’origine</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-Relevés de notes</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a:t>
                      </a:r>
                      <a:r>
                        <a:rPr lang="fr-FR" sz="1400" i="1" dirty="0">
                          <a:effectLst/>
                          <a:latin typeface="Calibri" panose="020F0502020204030204" pitchFamily="34" charset="0"/>
                          <a:ea typeface="Calibri" panose="020F0502020204030204" pitchFamily="34" charset="0"/>
                          <a:cs typeface="Times New Roman" panose="02020603050405020304" pitchFamily="18" charset="0"/>
                        </a:rPr>
                        <a:t>trad. en anglais, selon le système français</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a:t>
                      </a:r>
                      <a:r>
                        <a:rPr lang="fr-FR" sz="1400" b="1" dirty="0">
                          <a:effectLst/>
                          <a:latin typeface="Calibri" panose="020F0502020204030204" pitchFamily="34" charset="0"/>
                          <a:ea typeface="Calibri" panose="020F0502020204030204" pitchFamily="34" charset="0"/>
                          <a:cs typeface="Times New Roman" panose="02020603050405020304" pitchFamily="18" charset="0"/>
                        </a:rPr>
                        <a:t>relevés de notes</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387" marR="68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47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228127" y="417524"/>
            <a:ext cx="8229600" cy="369556"/>
          </a:xfrm>
        </p:spPr>
        <p:txBody>
          <a:bodyPr>
            <a:normAutofit/>
          </a:bodyPr>
          <a:lstStyle/>
          <a:p>
            <a:r>
              <a:rPr lang="fr-FR" sz="1800" dirty="0"/>
              <a:t>Autres documents à préparer pour le dépôts (suite)</a:t>
            </a:r>
          </a:p>
        </p:txBody>
      </p:sp>
      <p:graphicFrame>
        <p:nvGraphicFramePr>
          <p:cNvPr id="4" name="Espace réservé du contenu 3"/>
          <p:cNvGraphicFramePr>
            <a:graphicFrameLocks noGrp="1"/>
          </p:cNvGraphicFramePr>
          <p:nvPr>
            <p:ph idx="13"/>
            <p:extLst>
              <p:ext uri="{D42A27DB-BD31-4B8C-83A1-F6EECF244321}">
                <p14:modId xmlns:p14="http://schemas.microsoft.com/office/powerpoint/2010/main" val="2651833074"/>
              </p:ext>
            </p:extLst>
          </p:nvPr>
        </p:nvGraphicFramePr>
        <p:xfrm>
          <a:off x="405113" y="879997"/>
          <a:ext cx="8518967" cy="3715154"/>
        </p:xfrm>
        <a:graphic>
          <a:graphicData uri="http://schemas.openxmlformats.org/drawingml/2006/table">
            <a:tbl>
              <a:tblPr firstRow="1" firstCol="1" bandRow="1"/>
              <a:tblGrid>
                <a:gridCol w="2742296">
                  <a:extLst>
                    <a:ext uri="{9D8B030D-6E8A-4147-A177-3AD203B41FA5}">
                      <a16:colId xmlns:a16="http://schemas.microsoft.com/office/drawing/2014/main" val="20000"/>
                    </a:ext>
                  </a:extLst>
                </a:gridCol>
                <a:gridCol w="2651054">
                  <a:extLst>
                    <a:ext uri="{9D8B030D-6E8A-4147-A177-3AD203B41FA5}">
                      <a16:colId xmlns:a16="http://schemas.microsoft.com/office/drawing/2014/main" val="20001"/>
                    </a:ext>
                  </a:extLst>
                </a:gridCol>
                <a:gridCol w="3125617">
                  <a:extLst>
                    <a:ext uri="{9D8B030D-6E8A-4147-A177-3AD203B41FA5}">
                      <a16:colId xmlns:a16="http://schemas.microsoft.com/office/drawing/2014/main" val="20002"/>
                    </a:ext>
                  </a:extLst>
                </a:gridCol>
              </a:tblGrid>
              <a:tr h="495354">
                <a:tc>
                  <a:txBody>
                    <a:bodyPr/>
                    <a:lstStyle/>
                    <a:p>
                      <a:pPr marR="135255">
                        <a:lnSpc>
                          <a:spcPct val="9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Université de l’Amitié des Peuples (RUDN), Moscou</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Université Polytechnique, Saint-Pétersbourg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Université d’Etat de Tioumen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86061">
                <a:tc rowSpan="4">
                  <a:txBody>
                    <a:bodyPr/>
                    <a:lstStyle/>
                    <a:p>
                      <a:pPr marR="135255">
                        <a:lnSpc>
                          <a:spcPct val="9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marR="135255">
                        <a:lnSpc>
                          <a:spcPct val="9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135255" lvl="0" indent="0" algn="l" defTabSz="457200" rtl="0" eaLnBrk="1" fontAlgn="auto" latinLnBrk="0" hangingPunct="1">
                        <a:lnSpc>
                          <a:spcPct val="97000"/>
                        </a:lnSpc>
                        <a:spcBef>
                          <a:spcPts val="0"/>
                        </a:spcBef>
                        <a:spcAft>
                          <a:spcPts val="800"/>
                        </a:spcAft>
                        <a:buClrTx/>
                        <a:buSzTx/>
                        <a:buFontTx/>
                        <a:buNone/>
                        <a:tabLst/>
                        <a:defRPr/>
                      </a:pPr>
                      <a:r>
                        <a:rPr lang="fr-FR" sz="1400" dirty="0">
                          <a:effectLst/>
                          <a:latin typeface="Calibri" panose="020F0502020204030204" pitchFamily="34" charset="0"/>
                          <a:ea typeface="Calibri" panose="020F0502020204030204" pitchFamily="34" charset="0"/>
                          <a:cs typeface="Times New Roman" panose="02020603050405020304" pitchFamily="18" charset="0"/>
                        </a:rPr>
                        <a:t>-</a:t>
                      </a:r>
                      <a:r>
                        <a:rPr lang="fr-FR"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document attestant du niveau d’études acquis (pour étudiant de Licence : scan de l’attestation du bac ou document attestant l’inscription à l’université d’origine</a:t>
                      </a:r>
                    </a:p>
                    <a:p>
                      <a:pPr marR="135255">
                        <a:lnSpc>
                          <a:spcPct val="9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R="135255">
                        <a:lnSpc>
                          <a:spcPct val="9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-confirmation du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niveau de russe</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B1 minimum</a:t>
                      </a:r>
                      <a:r>
                        <a:rPr lang="fr-FR" sz="1400" dirty="0">
                          <a:effectLst/>
                          <a:latin typeface="Calibri" panose="020F0502020204030204" pitchFamily="34" charset="0"/>
                          <a:ea typeface="Calibri" panose="020F0502020204030204" pitchFamily="34" charset="0"/>
                          <a:cs typeface="Times New Roman" panose="02020603050405020304" pitchFamily="18" charset="0"/>
                        </a:rPr>
                        <a:t> (peut être fournie par un enseignant de russe de l’université d’origine)</a:t>
                      </a:r>
                    </a:p>
                    <a:p>
                      <a:pP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 Niveau d’anglais  = minimum B2 </a:t>
                      </a:r>
                      <a:r>
                        <a:rPr lang="fr-FR" sz="1400" dirty="0">
                          <a:effectLst/>
                          <a:latin typeface="Calibri" panose="020F0502020204030204" pitchFamily="34" charset="0"/>
                          <a:ea typeface="Calibri" panose="020F0502020204030204" pitchFamily="34" charset="0"/>
                          <a:cs typeface="Times New Roman" panose="02020603050405020304" pitchFamily="18" charset="0"/>
                        </a:rPr>
                        <a:t>(pas de justificatif demandé)</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-confirmation du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niveau de russe</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effectLst/>
                          <a:latin typeface="Calibri" panose="020F0502020204030204" pitchFamily="34" charset="0"/>
                          <a:ea typeface="Calibri" panose="020F0502020204030204" pitchFamily="34" charset="0"/>
                          <a:cs typeface="Times New Roman" panose="02020603050405020304" pitchFamily="18" charset="0"/>
                        </a:rPr>
                        <a:t>B1 minimum</a:t>
                      </a:r>
                      <a:r>
                        <a:rPr lang="fr-FR" sz="1400" dirty="0">
                          <a:effectLst/>
                          <a:latin typeface="Calibri" panose="020F0502020204030204" pitchFamily="34" charset="0"/>
                          <a:ea typeface="Calibri" panose="020F0502020204030204" pitchFamily="34" charset="0"/>
                          <a:cs typeface="Times New Roman" panose="02020603050405020304" pitchFamily="18" charset="0"/>
                        </a:rPr>
                        <a:t> (un relevé de notes supérieures à la moyenne et/ou une attestation établie par un professeur</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3031">
                <a:tc vMerge="1">
                  <a:txBody>
                    <a:bodyPr/>
                    <a:lstStyle/>
                    <a:p>
                      <a:pPr marR="135255">
                        <a:lnSpc>
                          <a:spcPct val="9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-demande d’admission de l’étudiant étranger</a:t>
                      </a:r>
                      <a:r>
                        <a:rPr lang="fr-FR" sz="1400" dirty="0">
                          <a:effectLst/>
                          <a:latin typeface="Calibri" panose="020F0502020204030204" pitchFamily="34" charset="0"/>
                          <a:ea typeface="Calibri" panose="020F0502020204030204" pitchFamily="34" charset="0"/>
                          <a:cs typeface="Times New Roman" panose="02020603050405020304" pitchFamily="18" charset="0"/>
                        </a:rPr>
                        <a:t> (4p) </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a:t>
                      </a:r>
                      <a:r>
                        <a:rPr lang="fr-FR" sz="1400" b="1">
                          <a:effectLst/>
                          <a:latin typeface="Calibri" panose="020F0502020204030204" pitchFamily="34" charset="0"/>
                          <a:ea typeface="Calibri" panose="020F0502020204030204" pitchFamily="34" charset="0"/>
                          <a:cs typeface="Times New Roman" panose="02020603050405020304" pitchFamily="18" charset="0"/>
                        </a:rPr>
                        <a:t>demande d’admission de l’étudiant étranger</a:t>
                      </a:r>
                      <a:r>
                        <a:rPr lang="fr-FR" sz="1400">
                          <a:effectLst/>
                          <a:latin typeface="Calibri" panose="020F0502020204030204" pitchFamily="34" charset="0"/>
                          <a:ea typeface="Calibri" panose="020F0502020204030204" pitchFamily="34" charset="0"/>
                          <a:cs typeface="Times New Roman" panose="02020603050405020304" pitchFamily="18" charset="0"/>
                        </a:rPr>
                        <a:t> (4p) </a:t>
                      </a:r>
                    </a:p>
                    <a:p>
                      <a:pPr>
                        <a:lnSpc>
                          <a:spcPct val="107000"/>
                        </a:lnSpc>
                        <a:spcAft>
                          <a:spcPts val="0"/>
                        </a:spcAft>
                      </a:pPr>
                      <a:r>
                        <a:rPr lang="fr-FR" sz="1400">
                          <a:effectLst/>
                          <a:latin typeface="Calibri" panose="020F0502020204030204" pitchFamily="34" charset="0"/>
                          <a:ea typeface="Calibri" panose="020F0502020204030204" pitchFamily="34" charset="0"/>
                          <a:cs typeface="Times New Roman" panose="02020603050405020304" pitchFamily="18" charset="0"/>
                        </a:rPr>
                        <a:t> </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5354">
                <a:tc vMerge="1">
                  <a:txBody>
                    <a:bodyPr/>
                    <a:lstStyle/>
                    <a:p>
                      <a:pPr marR="135255">
                        <a:lnSpc>
                          <a:spcPct val="9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Curriculum Vitae</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Curriculum Vitae</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5354">
                <a:tc vMerge="1">
                  <a:txBody>
                    <a:bodyPr/>
                    <a:lstStyle/>
                    <a:p>
                      <a:pPr marR="135255">
                        <a:lnSpc>
                          <a:spcPct val="9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Lettre motivation en anglais </a:t>
                      </a:r>
                    </a:p>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3432" marR="63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62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066" y="3303742"/>
            <a:ext cx="8229600" cy="857250"/>
          </a:xfrm>
        </p:spPr>
        <p:txBody>
          <a:bodyPr/>
          <a:lstStyle/>
          <a:p>
            <a:pPr marL="0" indent="0">
              <a:buNone/>
            </a:pPr>
            <a:r>
              <a:rPr lang="fr-FR" sz="6000" dirty="0"/>
              <a:t>Aides financières</a:t>
            </a:r>
          </a:p>
        </p:txBody>
      </p:sp>
      <p:sp>
        <p:nvSpPr>
          <p:cNvPr id="2" name="ZoneTexte 1">
            <a:extLst>
              <a:ext uri="{FF2B5EF4-FFF2-40B4-BE49-F238E27FC236}">
                <a16:creationId xmlns:a16="http://schemas.microsoft.com/office/drawing/2014/main" id="{2BB1665E-0081-410C-A468-5C7A3CB17ECA}"/>
              </a:ext>
            </a:extLst>
          </p:cNvPr>
          <p:cNvSpPr txBox="1"/>
          <p:nvPr/>
        </p:nvSpPr>
        <p:spPr>
          <a:xfrm>
            <a:off x="67234" y="171450"/>
            <a:ext cx="8774207" cy="1200329"/>
          </a:xfrm>
          <a:prstGeom prst="rect">
            <a:avLst/>
          </a:prstGeom>
          <a:noFill/>
        </p:spPr>
        <p:txBody>
          <a:bodyPr wrap="square" rtlCol="0">
            <a:spAutoFit/>
          </a:bodyPr>
          <a:lstStyle/>
          <a:p>
            <a:pPr algn="just"/>
            <a:r>
              <a:rPr lang="fr-FR" b="1" dirty="0">
                <a:solidFill>
                  <a:schemeClr val="bg1"/>
                </a:solidFill>
              </a:rPr>
              <a:t> </a:t>
            </a:r>
          </a:p>
          <a:p>
            <a:pPr algn="just"/>
            <a:endParaRPr lang="fr-FR" b="1" dirty="0">
              <a:solidFill>
                <a:schemeClr val="bg1"/>
              </a:solidFill>
            </a:endParaRPr>
          </a:p>
          <a:p>
            <a:pPr algn="just"/>
            <a:endParaRPr lang="fr-FR" b="1" dirty="0">
              <a:solidFill>
                <a:schemeClr val="bg1"/>
              </a:solidFill>
            </a:endParaRPr>
          </a:p>
          <a:p>
            <a:pPr algn="just"/>
            <a:r>
              <a:rPr lang="fr-FR" b="1" dirty="0">
                <a:solidFill>
                  <a:schemeClr val="bg1"/>
                </a:solidFill>
              </a:rPr>
              <a:t> </a:t>
            </a:r>
          </a:p>
        </p:txBody>
      </p:sp>
    </p:spTree>
    <p:extLst>
      <p:ext uri="{BB962C8B-B14F-4D97-AF65-F5344CB8AC3E}">
        <p14:creationId xmlns:p14="http://schemas.microsoft.com/office/powerpoint/2010/main" val="70376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3E91591-193E-4EB3-8105-38EDE540893E}"/>
              </a:ext>
            </a:extLst>
          </p:cNvPr>
          <p:cNvSpPr>
            <a:spLocks noGrp="1"/>
          </p:cNvSpPr>
          <p:nvPr>
            <p:ph type="title"/>
          </p:nvPr>
        </p:nvSpPr>
        <p:spPr/>
        <p:txBody>
          <a:bodyPr/>
          <a:lstStyle/>
          <a:p>
            <a:r>
              <a:rPr lang="fr-FR" dirty="0"/>
              <a:t>Comment demander une bourse?</a:t>
            </a:r>
          </a:p>
        </p:txBody>
      </p:sp>
      <p:sp>
        <p:nvSpPr>
          <p:cNvPr id="2" name="Espace réservé du texte 1">
            <a:extLst>
              <a:ext uri="{FF2B5EF4-FFF2-40B4-BE49-F238E27FC236}">
                <a16:creationId xmlns:a16="http://schemas.microsoft.com/office/drawing/2014/main" id="{934606DD-ECFF-44CD-BE7D-508270495B8F}"/>
              </a:ext>
            </a:extLst>
          </p:cNvPr>
          <p:cNvSpPr>
            <a:spLocks noGrp="1"/>
          </p:cNvSpPr>
          <p:nvPr>
            <p:ph type="body" sz="quarter" idx="12"/>
          </p:nvPr>
        </p:nvSpPr>
        <p:spPr/>
        <p:txBody>
          <a:bodyPr>
            <a:normAutofit fontScale="92500" lnSpcReduction="20000"/>
          </a:bodyPr>
          <a:lstStyle/>
          <a:p>
            <a:pPr marL="0" indent="0" algn="just">
              <a:buNone/>
            </a:pPr>
            <a:r>
              <a:rPr lang="fr-FR" sz="1500" dirty="0"/>
              <a:t>Toutes les demandes de bourse de mobilité se réalisent à travers deux formulaires en ligne :</a:t>
            </a:r>
          </a:p>
          <a:p>
            <a:pPr marL="0" indent="0" algn="just">
              <a:buNone/>
            </a:pPr>
            <a:r>
              <a:rPr lang="fr-FR" sz="1500" dirty="0"/>
              <a:t> </a:t>
            </a:r>
          </a:p>
          <a:p>
            <a:pPr marL="0" indent="0" algn="just">
              <a:buNone/>
            </a:pPr>
            <a:r>
              <a:rPr lang="fr-FR" sz="1500" b="1" dirty="0">
                <a:solidFill>
                  <a:schemeClr val="accent6"/>
                </a:solidFill>
              </a:rPr>
              <a:t>Bourse Région pour les boursiers sur critères sociaux : </a:t>
            </a:r>
          </a:p>
          <a:p>
            <a:pPr algn="just">
              <a:buFont typeface="Wingdings" panose="05000000000000000000" pitchFamily="2" charset="2"/>
              <a:buChar char="Ø"/>
            </a:pPr>
            <a:r>
              <a:rPr lang="fr-FR" sz="1500" dirty="0"/>
              <a:t>Sur le site de la région Occitanie</a:t>
            </a:r>
          </a:p>
          <a:p>
            <a:pPr algn="just">
              <a:buFont typeface="Wingdings" panose="05000000000000000000" pitchFamily="2" charset="2"/>
              <a:buChar char="Ø"/>
            </a:pPr>
            <a:r>
              <a:rPr lang="fr-FR" sz="1500" dirty="0"/>
              <a:t>Demande à faire </a:t>
            </a:r>
            <a:r>
              <a:rPr lang="fr-FR" sz="1500" u="sng" dirty="0"/>
              <a:t>avant</a:t>
            </a:r>
            <a:r>
              <a:rPr lang="fr-FR" sz="1500" dirty="0"/>
              <a:t> le départ </a:t>
            </a:r>
          </a:p>
          <a:p>
            <a:pPr marL="0" indent="0" algn="just">
              <a:buNone/>
            </a:pPr>
            <a:endParaRPr lang="fr-FR" sz="1500" dirty="0"/>
          </a:p>
          <a:p>
            <a:pPr marL="0" indent="0" algn="just">
              <a:buNone/>
            </a:pPr>
            <a:r>
              <a:rPr lang="fr-FR" sz="1500" b="1" dirty="0">
                <a:solidFill>
                  <a:schemeClr val="accent6"/>
                </a:solidFill>
              </a:rPr>
              <a:t>Autres bourses (AMI, Région pour non boursiers, …)</a:t>
            </a:r>
          </a:p>
          <a:p>
            <a:pPr algn="just">
              <a:buFont typeface="Wingdings" panose="05000000000000000000" pitchFamily="2" charset="2"/>
              <a:buChar char="Ø"/>
            </a:pPr>
            <a:r>
              <a:rPr lang="fr-FR" sz="1500" dirty="0"/>
              <a:t>Demande se réalise via un formulaire unique sur la plateforme « </a:t>
            </a:r>
            <a:r>
              <a:rPr lang="fr-FR" sz="1500" dirty="0" err="1"/>
              <a:t>MoveOn</a:t>
            </a:r>
            <a:r>
              <a:rPr lang="fr-FR" sz="1500" dirty="0"/>
              <a:t> ». Cet accès est réservé aux étudiants sélectionnés pour une mobilité. </a:t>
            </a:r>
          </a:p>
          <a:p>
            <a:pPr marL="0" indent="0" algn="just">
              <a:buNone/>
            </a:pPr>
            <a:r>
              <a:rPr lang="fr-FR" sz="1500" dirty="0"/>
              <a:t> </a:t>
            </a:r>
          </a:p>
          <a:p>
            <a:pPr marL="0" indent="0" algn="just">
              <a:buNone/>
            </a:pPr>
            <a:r>
              <a:rPr lang="fr-FR" sz="1500" dirty="0"/>
              <a:t>Date limite de dépôt du dossier : </a:t>
            </a:r>
          </a:p>
          <a:p>
            <a:pPr algn="just">
              <a:buFont typeface="Wingdings" panose="05000000000000000000" pitchFamily="2" charset="2"/>
              <a:buChar char="Ø"/>
            </a:pPr>
            <a:r>
              <a:rPr lang="fr-FR" sz="1500" dirty="0"/>
              <a:t>Départ au 1er semestre :  30/09 </a:t>
            </a:r>
          </a:p>
          <a:p>
            <a:pPr algn="just">
              <a:buFont typeface="Wingdings" panose="05000000000000000000" pitchFamily="2" charset="2"/>
              <a:buChar char="Ø"/>
            </a:pPr>
            <a:r>
              <a:rPr lang="fr-FR" sz="1500" dirty="0"/>
              <a:t>Départ au 2nd semestre : 30/01  </a:t>
            </a:r>
          </a:p>
        </p:txBody>
      </p:sp>
      <p:pic>
        <p:nvPicPr>
          <p:cNvPr id="5" name="Picture 2" descr="Mobilité internationale : accueil | INSA Lyon">
            <a:extLst>
              <a:ext uri="{FF2B5EF4-FFF2-40B4-BE49-F238E27FC236}">
                <a16:creationId xmlns:a16="http://schemas.microsoft.com/office/drawing/2014/main" id="{EB0B4683-C692-467A-998C-C5DE28527D21}"/>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8173" r="8173"/>
          <a:stretch>
            <a:fillRect/>
          </a:stretch>
        </p:blipFill>
        <p:spPr bwMode="auto">
          <a:xfrm>
            <a:off x="5932488" y="1306513"/>
            <a:ext cx="2754312"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00050" y="1360427"/>
            <a:ext cx="4255994" cy="2525773"/>
          </a:xfrm>
        </p:spPr>
        <p:txBody>
          <a:bodyPr/>
          <a:lstStyle/>
          <a:p>
            <a:pPr marL="0" indent="0">
              <a:buNone/>
            </a:pPr>
            <a:r>
              <a:rPr lang="fr-FR" sz="1400" b="1" dirty="0"/>
              <a:t>Conditions </a:t>
            </a:r>
          </a:p>
          <a:p>
            <a:r>
              <a:rPr lang="fr-FR" sz="1200" dirty="0"/>
              <a:t>Être non boursier du Crous</a:t>
            </a:r>
          </a:p>
          <a:p>
            <a:pPr algn="just"/>
            <a:r>
              <a:rPr lang="fr-FR" sz="1200" dirty="0"/>
              <a:t>Être en L2 (si mobilité obligatoire), BUT, DUT2, L3, M1, M2, DUETI </a:t>
            </a:r>
          </a:p>
          <a:p>
            <a:pPr algn="just"/>
            <a:r>
              <a:rPr lang="fr-FR" sz="1200" dirty="0"/>
              <a:t>Ne pas être inscrit en année de césure</a:t>
            </a:r>
          </a:p>
          <a:p>
            <a:pPr marL="0" indent="0">
              <a:buNone/>
            </a:pPr>
            <a:r>
              <a:rPr lang="fr-FR" sz="1400" b="1" dirty="0"/>
              <a:t>Attribution</a:t>
            </a:r>
          </a:p>
          <a:p>
            <a:pPr marL="0" indent="0">
              <a:buNone/>
            </a:pPr>
            <a:r>
              <a:rPr lang="fr-FR" sz="1400" dirty="0"/>
              <a:t>9 mois maximum consécutifs</a:t>
            </a:r>
          </a:p>
          <a:p>
            <a:pPr marL="0" indent="0">
              <a:buNone/>
            </a:pPr>
            <a:r>
              <a:rPr lang="fr-FR" sz="1400" dirty="0"/>
              <a:t>Renouvelable tous les ans</a:t>
            </a:r>
          </a:p>
          <a:p>
            <a:pPr marL="0" indent="0">
              <a:buNone/>
            </a:pPr>
            <a:r>
              <a:rPr lang="fr-FR" sz="1400" dirty="0"/>
              <a:t>75€/semaine (60% début mobilité, 40% fin mobilité)</a:t>
            </a:r>
          </a:p>
          <a:p>
            <a:endParaRPr lang="fr-FR" sz="1400" dirty="0"/>
          </a:p>
          <a:p>
            <a:endParaRPr lang="fr-FR" dirty="0"/>
          </a:p>
        </p:txBody>
      </p:sp>
      <p:sp>
        <p:nvSpPr>
          <p:cNvPr id="3" name="Titre 2"/>
          <p:cNvSpPr>
            <a:spLocks noGrp="1"/>
          </p:cNvSpPr>
          <p:nvPr>
            <p:ph type="title"/>
          </p:nvPr>
        </p:nvSpPr>
        <p:spPr>
          <a:xfrm>
            <a:off x="361950" y="423058"/>
            <a:ext cx="8229600" cy="683703"/>
          </a:xfrm>
        </p:spPr>
        <p:txBody>
          <a:bodyPr>
            <a:normAutofit fontScale="90000"/>
          </a:bodyPr>
          <a:lstStyle/>
          <a:p>
            <a:r>
              <a:rPr lang="fr-FR" dirty="0"/>
              <a:t>Bourse de la Région</a:t>
            </a:r>
            <a:br>
              <a:rPr lang="fr-FR" sz="1300" dirty="0"/>
            </a:br>
            <a:r>
              <a:rPr lang="fr-FR" sz="1300" dirty="0"/>
              <a:t>A destination des </a:t>
            </a:r>
            <a:r>
              <a:rPr lang="fr-FR" sz="1300" b="1" dirty="0"/>
              <a:t>étudiants boursiers sur critères sociaux </a:t>
            </a:r>
            <a:br>
              <a:rPr lang="fr-FR" sz="1300" dirty="0"/>
            </a:br>
            <a:br>
              <a:rPr lang="fr-FR" sz="1300" dirty="0"/>
            </a:br>
            <a:br>
              <a:rPr lang="fr-FR" sz="1300" dirty="0"/>
            </a:br>
            <a:endParaRPr lang="fr-FR" sz="1300" dirty="0"/>
          </a:p>
        </p:txBody>
      </p:sp>
      <p:sp>
        <p:nvSpPr>
          <p:cNvPr id="4" name="Espace réservé du contenu 3"/>
          <p:cNvSpPr>
            <a:spLocks noGrp="1"/>
          </p:cNvSpPr>
          <p:nvPr>
            <p:ph idx="13"/>
          </p:nvPr>
        </p:nvSpPr>
        <p:spPr>
          <a:xfrm>
            <a:off x="4764270" y="1407507"/>
            <a:ext cx="4025042" cy="1939907"/>
          </a:xfrm>
        </p:spPr>
        <p:txBody>
          <a:bodyPr/>
          <a:lstStyle/>
          <a:p>
            <a:pPr marL="0" indent="0" algn="ctr">
              <a:buNone/>
            </a:pPr>
            <a:r>
              <a:rPr lang="fr-FR" sz="1400" b="1" dirty="0">
                <a:solidFill>
                  <a:schemeClr val="accent6">
                    <a:lumMod val="75000"/>
                  </a:schemeClr>
                </a:solidFill>
              </a:rPr>
              <a:t>Dossier de candidature à réaliser sur le site internet de la région Occitanie</a:t>
            </a:r>
          </a:p>
          <a:p>
            <a:pPr marL="0" indent="0">
              <a:buNone/>
            </a:pPr>
            <a:r>
              <a:rPr lang="fr-FR" sz="1400" b="1" dirty="0"/>
              <a:t>Documents nécessaires </a:t>
            </a:r>
            <a:r>
              <a:rPr lang="fr-FR" sz="1400" dirty="0"/>
              <a:t>: </a:t>
            </a:r>
          </a:p>
          <a:p>
            <a:pPr indent="-144000" defTabSz="108000"/>
            <a:r>
              <a:rPr lang="fr-FR" sz="1400" dirty="0"/>
              <a:t>RIB</a:t>
            </a:r>
          </a:p>
          <a:p>
            <a:pPr indent="-144000" defTabSz="108000"/>
            <a:r>
              <a:rPr lang="fr-FR" sz="1400" dirty="0"/>
              <a:t>Notification de bourse</a:t>
            </a:r>
          </a:p>
          <a:p>
            <a:pPr indent="-144000" defTabSz="108000"/>
            <a:r>
              <a:rPr lang="fr-FR" sz="1400" dirty="0"/>
              <a:t>Attestation d’arrivée </a:t>
            </a:r>
            <a:endParaRPr lang="fr-FR" dirty="0"/>
          </a:p>
          <a:p>
            <a:endParaRPr lang="fr-FR" dirty="0"/>
          </a:p>
        </p:txBody>
      </p:sp>
      <p:sp>
        <p:nvSpPr>
          <p:cNvPr id="7" name="Rectangle à coins arrondis 6"/>
          <p:cNvSpPr/>
          <p:nvPr/>
        </p:nvSpPr>
        <p:spPr>
          <a:xfrm>
            <a:off x="584718" y="3959776"/>
            <a:ext cx="7980784" cy="73400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600" b="1" dirty="0">
              <a:ln/>
              <a:solidFill>
                <a:schemeClr val="accent6">
                  <a:lumMod val="75000"/>
                </a:schemeClr>
              </a:solidFill>
              <a:effectLst>
                <a:outerShdw blurRad="38100" dist="19050" dir="2700000" algn="tl" rotWithShape="0">
                  <a:schemeClr val="dk1">
                    <a:lumMod val="50000"/>
                    <a:alpha val="40000"/>
                  </a:schemeClr>
                </a:outerShdw>
              </a:effectLst>
            </a:endParaRPr>
          </a:p>
          <a:p>
            <a:pPr algn="ctr"/>
            <a:r>
              <a:rPr lang="fr-FR" sz="1600" b="1" dirty="0">
                <a:ln/>
                <a:solidFill>
                  <a:schemeClr val="accent6">
                    <a:lumMod val="75000"/>
                  </a:schemeClr>
                </a:solidFill>
                <a:effectLst>
                  <a:outerShdw blurRad="38100" dist="19050" dir="2700000" algn="tl" rotWithShape="0">
                    <a:schemeClr val="dk1">
                      <a:lumMod val="50000"/>
                      <a:alpha val="40000"/>
                    </a:schemeClr>
                  </a:outerShdw>
                </a:effectLst>
              </a:rPr>
              <a:t>Candidature en ligne, </a:t>
            </a:r>
            <a:r>
              <a:rPr lang="fr-FR" sz="1600" b="1" u="sng" dirty="0">
                <a:ln/>
                <a:solidFill>
                  <a:schemeClr val="accent6">
                    <a:lumMod val="75000"/>
                  </a:schemeClr>
                </a:solidFill>
                <a:effectLst>
                  <a:outerShdw blurRad="38100" dist="19050" dir="2700000" algn="tl" rotWithShape="0">
                    <a:schemeClr val="dk1">
                      <a:lumMod val="50000"/>
                      <a:alpha val="40000"/>
                    </a:schemeClr>
                  </a:outerShdw>
                </a:effectLst>
              </a:rPr>
              <a:t>même incomplète</a:t>
            </a:r>
            <a:r>
              <a:rPr lang="fr-FR" sz="1600" b="1" dirty="0">
                <a:ln/>
                <a:solidFill>
                  <a:schemeClr val="accent6">
                    <a:lumMod val="75000"/>
                  </a:schemeClr>
                </a:solidFill>
                <a:effectLst>
                  <a:outerShdw blurRad="38100" dist="19050" dir="2700000" algn="tl" rotWithShape="0">
                    <a:schemeClr val="dk1">
                      <a:lumMod val="50000"/>
                      <a:alpha val="40000"/>
                    </a:schemeClr>
                  </a:outerShdw>
                </a:effectLst>
              </a:rPr>
              <a:t>, sur le site de la région Occitanie, impérativement  avant le départ</a:t>
            </a:r>
          </a:p>
          <a:p>
            <a:pPr algn="ctr"/>
            <a:r>
              <a:rPr lang="fr-FR" sz="1600" b="1" dirty="0">
                <a:ln/>
                <a:solidFill>
                  <a:schemeClr val="accent6">
                    <a:lumMod val="75000"/>
                  </a:schemeClr>
                </a:solidFill>
                <a:effectLst>
                  <a:outerShdw blurRad="38100" dist="19050" dir="2700000" algn="tl" rotWithShape="0">
                    <a:schemeClr val="dk1">
                      <a:lumMod val="50000"/>
                      <a:alpha val="40000"/>
                    </a:schemeClr>
                  </a:outerShdw>
                </a:effectLst>
              </a:rPr>
              <a:t>Dossier validé par RI une fois l’étudiant inscrit à l’UT2J.</a:t>
            </a:r>
          </a:p>
          <a:p>
            <a:pPr algn="ctr"/>
            <a:endParaRPr lang="fr-FR" b="1" dirty="0">
              <a:ln/>
              <a:solidFill>
                <a:schemeClr val="accent6">
                  <a:lumMod val="75000"/>
                </a:schemeClr>
              </a:solidFill>
              <a:effectLst>
                <a:outerShdw blurRad="38100" dist="19050" dir="2700000" algn="tl" rotWithShape="0">
                  <a:schemeClr val="dk1">
                    <a:lumMod val="50000"/>
                    <a:alpha val="40000"/>
                  </a:schemeClr>
                </a:outerShdw>
              </a:effectLst>
            </a:endParaRPr>
          </a:p>
        </p:txBody>
      </p:sp>
      <p:sp>
        <p:nvSpPr>
          <p:cNvPr id="9" name="AutoShape 2" descr="Region Occitanie | Brands of the World™ | Download vector logos and  logoty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2"/>
          <a:stretch>
            <a:fillRect/>
          </a:stretch>
        </p:blipFill>
        <p:spPr>
          <a:xfrm>
            <a:off x="7373482" y="207930"/>
            <a:ext cx="1120615" cy="1120615"/>
          </a:xfrm>
          <a:prstGeom prst="rect">
            <a:avLst/>
          </a:prstGeom>
        </p:spPr>
      </p:pic>
    </p:spTree>
    <p:extLst>
      <p:ext uri="{BB962C8B-B14F-4D97-AF65-F5344CB8AC3E}">
        <p14:creationId xmlns:p14="http://schemas.microsoft.com/office/powerpoint/2010/main" val="251375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00050" y="1360427"/>
            <a:ext cx="4364220" cy="2525773"/>
          </a:xfrm>
        </p:spPr>
        <p:txBody>
          <a:bodyPr/>
          <a:lstStyle/>
          <a:p>
            <a:pPr marL="0" indent="0">
              <a:buNone/>
            </a:pPr>
            <a:r>
              <a:rPr lang="fr-FR" sz="1400" b="1" dirty="0"/>
              <a:t>Conditions </a:t>
            </a:r>
          </a:p>
          <a:p>
            <a:r>
              <a:rPr lang="fr-FR" sz="1200" dirty="0"/>
              <a:t>Être non boursier du Crous</a:t>
            </a:r>
          </a:p>
          <a:p>
            <a:pPr algn="just"/>
            <a:r>
              <a:rPr lang="fr-FR" sz="1200" dirty="0"/>
              <a:t>Être en L2 (si mobilité obligatoire), BUT, DUT2, L3, M1, M2, DUETI </a:t>
            </a:r>
          </a:p>
          <a:p>
            <a:pPr algn="just"/>
            <a:r>
              <a:rPr lang="fr-FR" sz="1200" dirty="0"/>
              <a:t>Ne pas être inscrit en année de césure</a:t>
            </a:r>
          </a:p>
          <a:p>
            <a:pPr marL="0" indent="0">
              <a:buNone/>
            </a:pPr>
            <a:r>
              <a:rPr lang="fr-FR" sz="1400" b="1" dirty="0"/>
              <a:t>Attribution</a:t>
            </a:r>
          </a:p>
          <a:p>
            <a:pPr marL="0" indent="0">
              <a:buNone/>
            </a:pPr>
            <a:r>
              <a:rPr lang="fr-FR" sz="1400" dirty="0"/>
              <a:t>9 mois maximum consécutifs</a:t>
            </a:r>
          </a:p>
          <a:p>
            <a:pPr marL="0" indent="0">
              <a:buNone/>
            </a:pPr>
            <a:r>
              <a:rPr lang="fr-FR" sz="1400" dirty="0"/>
              <a:t>Renouvelable tous les ans</a:t>
            </a:r>
          </a:p>
          <a:p>
            <a:pPr marL="0" indent="0">
              <a:buNone/>
            </a:pPr>
            <a:r>
              <a:rPr lang="fr-FR" sz="1400" dirty="0"/>
              <a:t>Mensualité : 300 € (60% début mobilité, 40% fin mobilité)</a:t>
            </a:r>
          </a:p>
          <a:p>
            <a:endParaRPr lang="fr-FR" sz="1400" dirty="0"/>
          </a:p>
          <a:p>
            <a:endParaRPr lang="fr-FR" dirty="0"/>
          </a:p>
        </p:txBody>
      </p:sp>
      <p:sp>
        <p:nvSpPr>
          <p:cNvPr id="3" name="Titre 2"/>
          <p:cNvSpPr>
            <a:spLocks noGrp="1"/>
          </p:cNvSpPr>
          <p:nvPr>
            <p:ph type="title"/>
          </p:nvPr>
        </p:nvSpPr>
        <p:spPr>
          <a:xfrm>
            <a:off x="361950" y="423058"/>
            <a:ext cx="8229600" cy="683703"/>
          </a:xfrm>
        </p:spPr>
        <p:txBody>
          <a:bodyPr>
            <a:normAutofit fontScale="90000"/>
          </a:bodyPr>
          <a:lstStyle/>
          <a:p>
            <a:r>
              <a:rPr lang="fr-FR" dirty="0"/>
              <a:t>Bourse de la Région</a:t>
            </a:r>
            <a:br>
              <a:rPr lang="fr-FR" sz="1300" dirty="0"/>
            </a:br>
            <a:r>
              <a:rPr lang="fr-FR" sz="1300" dirty="0"/>
              <a:t>A destination des </a:t>
            </a:r>
            <a:r>
              <a:rPr lang="fr-FR" sz="1300" b="1" dirty="0"/>
              <a:t>non boursiers sur critères sociaux </a:t>
            </a:r>
            <a:br>
              <a:rPr lang="fr-FR" sz="1300" dirty="0"/>
            </a:br>
            <a:br>
              <a:rPr lang="fr-FR" sz="1300" dirty="0"/>
            </a:br>
            <a:br>
              <a:rPr lang="fr-FR" sz="1300" dirty="0"/>
            </a:br>
            <a:endParaRPr lang="fr-FR" sz="1300" dirty="0"/>
          </a:p>
        </p:txBody>
      </p:sp>
      <p:sp>
        <p:nvSpPr>
          <p:cNvPr id="4" name="Espace réservé du contenu 3"/>
          <p:cNvSpPr>
            <a:spLocks noGrp="1"/>
          </p:cNvSpPr>
          <p:nvPr>
            <p:ph idx="13"/>
          </p:nvPr>
        </p:nvSpPr>
        <p:spPr>
          <a:xfrm>
            <a:off x="4764270" y="1407507"/>
            <a:ext cx="4025042" cy="1939907"/>
          </a:xfrm>
        </p:spPr>
        <p:txBody>
          <a:bodyPr/>
          <a:lstStyle/>
          <a:p>
            <a:pPr marL="0" indent="0" algn="ctr">
              <a:buNone/>
            </a:pPr>
            <a:r>
              <a:rPr lang="fr-FR" sz="1400" b="1" dirty="0">
                <a:solidFill>
                  <a:schemeClr val="accent6">
                    <a:lumMod val="75000"/>
                  </a:schemeClr>
                </a:solidFill>
              </a:rPr>
              <a:t>Formulaire unique de demande de bourse sur la plateforme « </a:t>
            </a:r>
            <a:r>
              <a:rPr lang="fr-FR" sz="1400" b="1" dirty="0" err="1">
                <a:solidFill>
                  <a:schemeClr val="accent6">
                    <a:lumMod val="75000"/>
                  </a:schemeClr>
                </a:solidFill>
              </a:rPr>
              <a:t>MoveOn</a:t>
            </a:r>
            <a:r>
              <a:rPr lang="fr-FR" sz="1400" b="1" dirty="0">
                <a:solidFill>
                  <a:schemeClr val="accent6">
                    <a:lumMod val="75000"/>
                  </a:schemeClr>
                </a:solidFill>
              </a:rPr>
              <a:t> »</a:t>
            </a:r>
          </a:p>
          <a:p>
            <a:pPr marL="0" indent="0" algn="ctr">
              <a:buNone/>
            </a:pPr>
            <a:r>
              <a:rPr lang="fr-FR" sz="1400" b="1" dirty="0"/>
              <a:t>Documents nécessaires </a:t>
            </a:r>
            <a:r>
              <a:rPr lang="fr-FR" sz="1400" dirty="0"/>
              <a:t>: </a:t>
            </a:r>
          </a:p>
          <a:p>
            <a:pPr indent="-144000" defTabSz="108000"/>
            <a:r>
              <a:rPr lang="fr-FR" sz="1400" dirty="0"/>
              <a:t>RIB</a:t>
            </a:r>
          </a:p>
          <a:p>
            <a:pPr indent="-144000" defTabSz="108000"/>
            <a:r>
              <a:rPr lang="fr-FR" sz="1400" dirty="0"/>
              <a:t>Dernier avis d’imposition du foyer fiscal</a:t>
            </a:r>
            <a:endParaRPr lang="fr-FR" dirty="0"/>
          </a:p>
          <a:p>
            <a:endParaRPr lang="fr-FR" dirty="0"/>
          </a:p>
        </p:txBody>
      </p:sp>
      <p:sp>
        <p:nvSpPr>
          <p:cNvPr id="7" name="Rectangle à coins arrondis 6"/>
          <p:cNvSpPr/>
          <p:nvPr/>
        </p:nvSpPr>
        <p:spPr>
          <a:xfrm>
            <a:off x="584718" y="3959776"/>
            <a:ext cx="7980784" cy="73400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a:ln/>
                <a:solidFill>
                  <a:schemeClr val="accent6">
                    <a:lumMod val="75000"/>
                  </a:schemeClr>
                </a:solidFill>
                <a:effectLst>
                  <a:outerShdw blurRad="38100" dist="19050" dir="2700000" algn="tl" rotWithShape="0">
                    <a:schemeClr val="dk1">
                      <a:lumMod val="50000"/>
                      <a:alpha val="40000"/>
                    </a:schemeClr>
                  </a:outerShdw>
                </a:effectLst>
              </a:rPr>
              <a:t>Les étudiants qui partent dans le cadre d’une convention bilatérale sont prioritaires</a:t>
            </a:r>
          </a:p>
        </p:txBody>
      </p:sp>
      <p:sp>
        <p:nvSpPr>
          <p:cNvPr id="9" name="AutoShape 2" descr="Region Occitanie | Brands of the World™ | Download vector logos and  logoty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2"/>
          <a:stretch>
            <a:fillRect/>
          </a:stretch>
        </p:blipFill>
        <p:spPr>
          <a:xfrm>
            <a:off x="7373482" y="207930"/>
            <a:ext cx="1120615" cy="1120615"/>
          </a:xfrm>
          <a:prstGeom prst="rect">
            <a:avLst/>
          </a:prstGeom>
        </p:spPr>
      </p:pic>
    </p:spTree>
    <p:extLst>
      <p:ext uri="{BB962C8B-B14F-4D97-AF65-F5344CB8AC3E}">
        <p14:creationId xmlns:p14="http://schemas.microsoft.com/office/powerpoint/2010/main" val="20800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sz="1400" b="1" dirty="0"/>
              <a:t>Conditions </a:t>
            </a:r>
          </a:p>
          <a:p>
            <a:r>
              <a:rPr lang="fr-FR" sz="1400" dirty="0"/>
              <a:t>Etre boursier du CROUS</a:t>
            </a:r>
          </a:p>
          <a:p>
            <a:r>
              <a:rPr lang="fr-FR" sz="1400" dirty="0"/>
              <a:t>Etre inscrit en L ou M</a:t>
            </a:r>
          </a:p>
          <a:p>
            <a:pPr marL="0" indent="0">
              <a:buNone/>
            </a:pPr>
            <a:r>
              <a:rPr lang="fr-FR" sz="1400" b="1" dirty="0"/>
              <a:t>Attribution</a:t>
            </a:r>
          </a:p>
          <a:p>
            <a:pPr marL="0" indent="0">
              <a:buNone/>
            </a:pPr>
            <a:r>
              <a:rPr lang="fr-FR" sz="1400" dirty="0"/>
              <a:t>9 mois maximum durant TOUT le cursus</a:t>
            </a:r>
          </a:p>
          <a:p>
            <a:pPr marL="0" indent="0">
              <a:buNone/>
            </a:pPr>
            <a:r>
              <a:rPr lang="fr-FR" sz="1400" dirty="0"/>
              <a:t>Mensualité : 400 € </a:t>
            </a:r>
          </a:p>
        </p:txBody>
      </p:sp>
      <p:sp>
        <p:nvSpPr>
          <p:cNvPr id="3" name="Titre 2"/>
          <p:cNvSpPr>
            <a:spLocks noGrp="1"/>
          </p:cNvSpPr>
          <p:nvPr>
            <p:ph type="title"/>
          </p:nvPr>
        </p:nvSpPr>
        <p:spPr/>
        <p:txBody>
          <a:bodyPr>
            <a:normAutofit fontScale="90000"/>
          </a:bodyPr>
          <a:lstStyle/>
          <a:p>
            <a:r>
              <a:rPr lang="fr-FR" sz="4000" dirty="0"/>
              <a:t>Bourse AMI </a:t>
            </a:r>
            <a:r>
              <a:rPr lang="fr-FR" sz="2700" dirty="0"/>
              <a:t>(Aide à la Mobilité Internationale)</a:t>
            </a:r>
          </a:p>
        </p:txBody>
      </p:sp>
      <p:sp>
        <p:nvSpPr>
          <p:cNvPr id="4" name="Espace réservé du contenu 3"/>
          <p:cNvSpPr>
            <a:spLocks noGrp="1"/>
          </p:cNvSpPr>
          <p:nvPr>
            <p:ph idx="13"/>
          </p:nvPr>
        </p:nvSpPr>
        <p:spPr>
          <a:xfrm>
            <a:off x="4482242" y="1313366"/>
            <a:ext cx="4206210" cy="1846601"/>
          </a:xfrm>
        </p:spPr>
        <p:txBody>
          <a:bodyPr/>
          <a:lstStyle/>
          <a:p>
            <a:pPr marL="0" indent="0" algn="ctr">
              <a:buNone/>
            </a:pPr>
            <a:r>
              <a:rPr lang="fr-FR" sz="1400" b="1" dirty="0">
                <a:solidFill>
                  <a:schemeClr val="accent6">
                    <a:lumMod val="75000"/>
                  </a:schemeClr>
                </a:solidFill>
              </a:rPr>
              <a:t>Formulaire unique de demande de bourse sur la plateforme « </a:t>
            </a:r>
            <a:r>
              <a:rPr lang="fr-FR" sz="1400" b="1" dirty="0" err="1">
                <a:solidFill>
                  <a:schemeClr val="accent6">
                    <a:lumMod val="75000"/>
                  </a:schemeClr>
                </a:solidFill>
              </a:rPr>
              <a:t>MoveOn</a:t>
            </a:r>
            <a:r>
              <a:rPr lang="fr-FR" sz="1400" b="1" dirty="0">
                <a:solidFill>
                  <a:schemeClr val="accent6">
                    <a:lumMod val="75000"/>
                  </a:schemeClr>
                </a:solidFill>
              </a:rPr>
              <a:t> »</a:t>
            </a:r>
          </a:p>
          <a:p>
            <a:pPr marL="252000" indent="-144000"/>
            <a:r>
              <a:rPr lang="fr-FR" sz="1400" dirty="0"/>
              <a:t>RIB</a:t>
            </a:r>
          </a:p>
          <a:p>
            <a:pPr marL="252000" indent="-144000"/>
            <a:r>
              <a:rPr lang="fr-FR" sz="1400" dirty="0"/>
              <a:t>Notification définitive de bourse</a:t>
            </a:r>
          </a:p>
          <a:p>
            <a:pPr lvl="1"/>
            <a:endParaRPr lang="fr-FR" b="1" dirty="0"/>
          </a:p>
          <a:p>
            <a:endParaRPr lang="fr-FR" dirty="0"/>
          </a:p>
        </p:txBody>
      </p:sp>
      <p:sp>
        <p:nvSpPr>
          <p:cNvPr id="5" name="Rectangle à coins arrondis 4"/>
          <p:cNvSpPr/>
          <p:nvPr/>
        </p:nvSpPr>
        <p:spPr>
          <a:xfrm>
            <a:off x="559837" y="3508309"/>
            <a:ext cx="8049208" cy="95172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spcBef>
                <a:spcPct val="20000"/>
              </a:spcBef>
              <a:buClr>
                <a:srgbClr val="008994"/>
              </a:buClr>
            </a:pPr>
            <a:r>
              <a:rPr lang="fr-FR" sz="1400" dirty="0">
                <a:solidFill>
                  <a:schemeClr val="accent6">
                    <a:lumMod val="75000"/>
                  </a:schemeClr>
                </a:solidFill>
              </a:rPr>
              <a:t>Le nombre de mensualités varie en fonction des fonds alloués par le Ministère de l’enseignement supérieur, de la recherche et de l’innovation.  </a:t>
            </a:r>
          </a:p>
        </p:txBody>
      </p:sp>
    </p:spTree>
    <p:extLst>
      <p:ext uri="{BB962C8B-B14F-4D97-AF65-F5344CB8AC3E}">
        <p14:creationId xmlns:p14="http://schemas.microsoft.com/office/powerpoint/2010/main" val="108695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13366"/>
            <a:ext cx="4025042" cy="2512185"/>
          </a:xfrm>
        </p:spPr>
        <p:txBody>
          <a:bodyPr/>
          <a:lstStyle/>
          <a:p>
            <a:pPr marL="0" indent="0">
              <a:buNone/>
            </a:pPr>
            <a:r>
              <a:rPr lang="fr-FR" sz="1400" b="1" dirty="0"/>
              <a:t>Condition </a:t>
            </a:r>
          </a:p>
          <a:p>
            <a:r>
              <a:rPr lang="fr-FR" sz="1400" dirty="0"/>
              <a:t>Être non boursier</a:t>
            </a:r>
          </a:p>
          <a:p>
            <a:pPr algn="just"/>
            <a:r>
              <a:rPr lang="fr-FR" sz="1400" dirty="0"/>
              <a:t>Être en BUT, DUT2, L3, M1, M2, DUETI et </a:t>
            </a:r>
            <a:r>
              <a:rPr lang="fr-FR" sz="1400" i="1" dirty="0"/>
              <a:t>L2 (seules les mobilités obligatoires sont éligibles)</a:t>
            </a:r>
            <a:endParaRPr lang="fr-FR" sz="1400" dirty="0"/>
          </a:p>
          <a:p>
            <a:pPr algn="just"/>
            <a:r>
              <a:rPr lang="fr-FR" sz="1400" dirty="0"/>
              <a:t>Mobilité hors Europe</a:t>
            </a:r>
          </a:p>
          <a:p>
            <a:pPr marL="0" indent="0">
              <a:buNone/>
            </a:pPr>
            <a:r>
              <a:rPr lang="fr-FR" sz="1400" b="1" dirty="0"/>
              <a:t>Attribution</a:t>
            </a:r>
          </a:p>
          <a:p>
            <a:pPr marL="0" indent="0">
              <a:buNone/>
            </a:pPr>
            <a:r>
              <a:rPr lang="fr-FR" sz="1400" dirty="0"/>
              <a:t>1 semestre : 1 mensualité de 700€ </a:t>
            </a:r>
          </a:p>
          <a:p>
            <a:pPr marL="0" indent="0">
              <a:buNone/>
            </a:pPr>
            <a:r>
              <a:rPr lang="fr-FR" sz="1400" dirty="0"/>
              <a:t>1 an : 2 mensualités de 700 € soit 1400 €</a:t>
            </a:r>
          </a:p>
          <a:p>
            <a:pPr marL="0" indent="0">
              <a:buNone/>
            </a:pPr>
            <a:r>
              <a:rPr lang="fr-FR" sz="1400" dirty="0"/>
              <a:t> </a:t>
            </a:r>
          </a:p>
          <a:p>
            <a:pPr marL="0" indent="0">
              <a:buNone/>
            </a:pPr>
            <a:endParaRPr lang="fr-FR" sz="1400" dirty="0"/>
          </a:p>
          <a:p>
            <a:pPr marL="0" indent="0">
              <a:buNone/>
            </a:pPr>
            <a:endParaRPr lang="fr-FR" sz="1400" dirty="0"/>
          </a:p>
        </p:txBody>
      </p:sp>
      <p:sp>
        <p:nvSpPr>
          <p:cNvPr id="3" name="Titre 2"/>
          <p:cNvSpPr>
            <a:spLocks noGrp="1"/>
          </p:cNvSpPr>
          <p:nvPr>
            <p:ph type="title"/>
          </p:nvPr>
        </p:nvSpPr>
        <p:spPr/>
        <p:txBody>
          <a:bodyPr>
            <a:normAutofit fontScale="90000"/>
          </a:bodyPr>
          <a:lstStyle/>
          <a:p>
            <a:r>
              <a:rPr lang="fr-FR" dirty="0"/>
              <a:t>Bourse Erasmus+ Mobilité Internationale</a:t>
            </a:r>
          </a:p>
        </p:txBody>
      </p:sp>
      <p:sp>
        <p:nvSpPr>
          <p:cNvPr id="4" name="Espace réservé du contenu 3"/>
          <p:cNvSpPr>
            <a:spLocks noGrp="1"/>
          </p:cNvSpPr>
          <p:nvPr>
            <p:ph idx="13"/>
          </p:nvPr>
        </p:nvSpPr>
        <p:spPr/>
        <p:txBody>
          <a:bodyPr/>
          <a:lstStyle/>
          <a:p>
            <a:pPr marL="0" indent="0" algn="ctr">
              <a:buNone/>
            </a:pPr>
            <a:r>
              <a:rPr lang="fr-FR" sz="1400" b="1" dirty="0">
                <a:solidFill>
                  <a:schemeClr val="accent6">
                    <a:lumMod val="75000"/>
                  </a:schemeClr>
                </a:solidFill>
              </a:rPr>
              <a:t>Formulaire unique de demande de bourse sur la plateforme « </a:t>
            </a:r>
            <a:r>
              <a:rPr lang="fr-FR" sz="1400" b="1" dirty="0" err="1">
                <a:solidFill>
                  <a:schemeClr val="accent6">
                    <a:lumMod val="75000"/>
                  </a:schemeClr>
                </a:solidFill>
              </a:rPr>
              <a:t>MoveOn</a:t>
            </a:r>
            <a:r>
              <a:rPr lang="fr-FR" sz="1400" b="1" dirty="0">
                <a:solidFill>
                  <a:schemeClr val="accent6">
                    <a:lumMod val="75000"/>
                  </a:schemeClr>
                </a:solidFill>
              </a:rPr>
              <a:t> »</a:t>
            </a:r>
          </a:p>
          <a:p>
            <a:pPr indent="-144000"/>
            <a:r>
              <a:rPr lang="fr-FR" sz="1400" dirty="0"/>
              <a:t>RIB</a:t>
            </a:r>
          </a:p>
          <a:p>
            <a:pPr indent="-144000"/>
            <a:r>
              <a:rPr lang="fr-FR" sz="1400" dirty="0"/>
              <a:t> Avis d’imposition du foyer fiscal</a:t>
            </a:r>
          </a:p>
          <a:p>
            <a:endParaRPr lang="fr-FR" dirty="0"/>
          </a:p>
        </p:txBody>
      </p:sp>
      <p:sp>
        <p:nvSpPr>
          <p:cNvPr id="5" name="Rectangle à coins arrondis 4"/>
          <p:cNvSpPr/>
          <p:nvPr/>
        </p:nvSpPr>
        <p:spPr>
          <a:xfrm>
            <a:off x="934616" y="3910370"/>
            <a:ext cx="7274767" cy="6531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1"/>
                </a:solidFill>
              </a:rPr>
              <a:t> </a:t>
            </a:r>
          </a:p>
          <a:p>
            <a:pPr algn="ctr"/>
            <a:r>
              <a:rPr lang="fr-FR" sz="1600" dirty="0">
                <a:solidFill>
                  <a:schemeClr val="accent6">
                    <a:lumMod val="75000"/>
                  </a:schemeClr>
                </a:solidFill>
              </a:rPr>
              <a:t>Le nombre de mensualités varie en fonction des fonds alloués par l’Agence Erasmus +</a:t>
            </a:r>
          </a:p>
          <a:p>
            <a:pPr algn="ctr"/>
            <a:endParaRPr lang="fr-FR" sz="1600" b="1" dirty="0">
              <a:solidFill>
                <a:schemeClr val="accent6">
                  <a:lumMod val="75000"/>
                </a:schemeClr>
              </a:solidFill>
            </a:endParaRPr>
          </a:p>
        </p:txBody>
      </p:sp>
    </p:spTree>
    <p:extLst>
      <p:ext uri="{BB962C8B-B14F-4D97-AF65-F5344CB8AC3E}">
        <p14:creationId xmlns:p14="http://schemas.microsoft.com/office/powerpoint/2010/main" val="234756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39838" y="1028029"/>
            <a:ext cx="4415742" cy="2512185"/>
          </a:xfrm>
        </p:spPr>
        <p:txBody>
          <a:bodyPr/>
          <a:lstStyle/>
          <a:p>
            <a:pPr marL="0" indent="0">
              <a:buNone/>
            </a:pPr>
            <a:r>
              <a:rPr lang="fr-FR" sz="1400" b="1" dirty="0"/>
              <a:t>Condition </a:t>
            </a:r>
          </a:p>
          <a:p>
            <a:r>
              <a:rPr lang="fr-FR" sz="1400" dirty="0"/>
              <a:t>bacheliers et étudiants souhaitant faire leurs études gratuitement en Russie dans le cadre de programmes de spécialisation, de licence, de maîtrise ou de doctorat dans tous les domaines</a:t>
            </a:r>
          </a:p>
          <a:p>
            <a:r>
              <a:rPr lang="fr-FR" sz="1400" dirty="0"/>
              <a:t>tous les Français souhaitant étudier le russe en Russie.</a:t>
            </a:r>
          </a:p>
          <a:p>
            <a:pPr marL="0" indent="0">
              <a:buNone/>
            </a:pPr>
            <a:r>
              <a:rPr lang="fr-FR" sz="1400" b="1" dirty="0"/>
              <a:t>Attribution</a:t>
            </a:r>
          </a:p>
          <a:p>
            <a:pPr marL="0" indent="0">
              <a:buNone/>
            </a:pPr>
            <a:r>
              <a:rPr lang="fr-FR" sz="1400" dirty="0"/>
              <a:t>Les candidats sélectionnés pourront être inscrits aux universités russes et étudier gratuitement pendant toute la durée des programmes, avoir une place à la résidence universitaire et recevoir une bourse mensuelle égale à celle des étudiants russes (cela ne concerne que les étudiants des programmes de plein cursus).</a:t>
            </a:r>
            <a:endParaRPr lang="fr-FR" sz="1400" b="1" dirty="0"/>
          </a:p>
          <a:p>
            <a:pPr marL="0" indent="0">
              <a:buNone/>
            </a:pPr>
            <a:r>
              <a:rPr lang="fr-FR" sz="1400" dirty="0"/>
              <a:t> </a:t>
            </a:r>
          </a:p>
          <a:p>
            <a:pPr marL="0" indent="0">
              <a:buNone/>
            </a:pPr>
            <a:endParaRPr lang="fr-FR" sz="1400" dirty="0"/>
          </a:p>
          <a:p>
            <a:pPr marL="0" indent="0">
              <a:buNone/>
            </a:pPr>
            <a:endParaRPr lang="fr-FR" sz="1400" dirty="0"/>
          </a:p>
        </p:txBody>
      </p:sp>
      <p:sp>
        <p:nvSpPr>
          <p:cNvPr id="3" name="Titre 2"/>
          <p:cNvSpPr>
            <a:spLocks noGrp="1"/>
          </p:cNvSpPr>
          <p:nvPr>
            <p:ph type="title"/>
          </p:nvPr>
        </p:nvSpPr>
        <p:spPr>
          <a:xfrm>
            <a:off x="1961909" y="344326"/>
            <a:ext cx="8229600" cy="683703"/>
          </a:xfrm>
        </p:spPr>
        <p:txBody>
          <a:bodyPr>
            <a:normAutofit/>
          </a:bodyPr>
          <a:lstStyle/>
          <a:p>
            <a:r>
              <a:rPr lang="fr-FR" dirty="0"/>
              <a:t>Bourse du gouvernement russe</a:t>
            </a:r>
          </a:p>
        </p:txBody>
      </p:sp>
      <p:sp>
        <p:nvSpPr>
          <p:cNvPr id="4" name="Espace réservé du contenu 3"/>
          <p:cNvSpPr>
            <a:spLocks noGrp="1"/>
          </p:cNvSpPr>
          <p:nvPr>
            <p:ph idx="13"/>
          </p:nvPr>
        </p:nvSpPr>
        <p:spPr/>
        <p:txBody>
          <a:bodyPr/>
          <a:lstStyle/>
          <a:p>
            <a:r>
              <a:rPr lang="fr-FR" sz="1400" b="1" dirty="0"/>
              <a:t>Candidature en ligne :</a:t>
            </a:r>
          </a:p>
          <a:p>
            <a:r>
              <a:rPr lang="fr-FR" sz="1400" dirty="0">
                <a:hlinkClick r:id="rId2"/>
              </a:rPr>
              <a:t>https://education-in-russia.com/</a:t>
            </a:r>
            <a:endParaRPr lang="fr-FR" sz="1400" dirty="0"/>
          </a:p>
          <a:p>
            <a:endParaRPr lang="fr-FR" sz="1400" dirty="0"/>
          </a:p>
          <a:p>
            <a:r>
              <a:rPr lang="fr-FR" sz="1400" b="1" dirty="0"/>
              <a:t>Pour plus de renseignement sur les modalités et le dossier à fournir </a:t>
            </a:r>
            <a:r>
              <a:rPr lang="fr-FR" sz="1400" dirty="0"/>
              <a:t>:</a:t>
            </a:r>
          </a:p>
          <a:p>
            <a:r>
              <a:rPr lang="fr-FR" sz="1400" dirty="0">
                <a:hlinkClick r:id="rId3"/>
              </a:rPr>
              <a:t>https://crsc.fr/programmes-de-formation/bourses-detudes/</a:t>
            </a:r>
            <a:endParaRPr lang="fr-FR" sz="1400" dirty="0"/>
          </a:p>
          <a:p>
            <a:endParaRPr lang="fr-FR" sz="1400" dirty="0"/>
          </a:p>
          <a:p>
            <a:r>
              <a:rPr lang="fr-FR" sz="1400" b="1" dirty="0"/>
              <a:t>Le dernier délais du dépôt du dossier est </a:t>
            </a:r>
            <a:r>
              <a:rPr lang="fr-FR" sz="1400" b="1" u="sng" dirty="0"/>
              <a:t>le 14 décembre 2021</a:t>
            </a:r>
          </a:p>
        </p:txBody>
      </p:sp>
    </p:spTree>
    <p:extLst>
      <p:ext uri="{BB962C8B-B14F-4D97-AF65-F5344CB8AC3E}">
        <p14:creationId xmlns:p14="http://schemas.microsoft.com/office/powerpoint/2010/main" val="145968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3"/>
          </p:nvPr>
        </p:nvSpPr>
        <p:spPr/>
        <p:txBody>
          <a:bodyPr/>
          <a:lstStyle/>
          <a:p>
            <a:pPr marL="0" indent="0" algn="ctr">
              <a:buNone/>
            </a:pPr>
            <a:r>
              <a:rPr lang="fr-FR" sz="1800" dirty="0"/>
              <a:t>Etre </a:t>
            </a:r>
            <a:r>
              <a:rPr lang="fr-FR" sz="1800" dirty="0" err="1"/>
              <a:t>inscrit.e</a:t>
            </a:r>
            <a:r>
              <a:rPr lang="fr-FR" sz="1800" dirty="0"/>
              <a:t> à l’UT2J en L2 minimum</a:t>
            </a:r>
          </a:p>
          <a:p>
            <a:pPr marL="0" indent="0" algn="ctr">
              <a:buNone/>
            </a:pPr>
            <a:endParaRPr lang="fr-FR" sz="1800" dirty="0"/>
          </a:p>
          <a:p>
            <a:pPr marL="0" indent="0" algn="ctr">
              <a:spcBef>
                <a:spcPts val="0"/>
              </a:spcBef>
              <a:spcAft>
                <a:spcPts val="600"/>
              </a:spcAft>
              <a:buNone/>
            </a:pPr>
            <a:r>
              <a:rPr lang="fr-FR" sz="1800" b="1" dirty="0"/>
              <a:t>Avantages </a:t>
            </a:r>
            <a:r>
              <a:rPr lang="fr-FR" sz="1800" dirty="0"/>
              <a:t>  </a:t>
            </a:r>
          </a:p>
          <a:p>
            <a:pPr algn="just"/>
            <a:r>
              <a:rPr lang="fr-FR" sz="1800" dirty="0"/>
              <a:t>demeurer inscrit à l’UT2J et y acquitter ses droits d’inscription,</a:t>
            </a:r>
          </a:p>
          <a:p>
            <a:pPr algn="just"/>
            <a:r>
              <a:rPr lang="fr-FR" sz="1800" dirty="0"/>
              <a:t>être </a:t>
            </a:r>
            <a:r>
              <a:rPr lang="fr-FR" sz="1800" dirty="0" err="1"/>
              <a:t>exonéré.e</a:t>
            </a:r>
            <a:r>
              <a:rPr lang="fr-FR" sz="1800" dirty="0"/>
              <a:t> des droits d’inscription dans l’université d’accueil,</a:t>
            </a:r>
          </a:p>
          <a:p>
            <a:pPr algn="just"/>
            <a:r>
              <a:rPr lang="fr-FR" sz="1800" dirty="0"/>
              <a:t>bénéficier des crédits obtenus dans l’université d’accueil pour l’obtention du diplôme à l’UT2J</a:t>
            </a:r>
          </a:p>
          <a:p>
            <a:pPr algn="just"/>
            <a:r>
              <a:rPr lang="fr-FR" sz="1800" dirty="0"/>
              <a:t>l’</a:t>
            </a:r>
            <a:r>
              <a:rPr lang="fr-FR" sz="1800" dirty="0" err="1"/>
              <a:t>étudiant.e</a:t>
            </a:r>
            <a:r>
              <a:rPr lang="fr-FR" sz="1800" dirty="0"/>
              <a:t> </a:t>
            </a:r>
            <a:r>
              <a:rPr lang="fr-FR" sz="1800" dirty="0" err="1"/>
              <a:t>boursier.ère</a:t>
            </a:r>
            <a:r>
              <a:rPr lang="fr-FR" sz="1800" dirty="0"/>
              <a:t>, continue à percevoir l’aide financière à laquelle il a droit puisqu’il/elle est toujours </a:t>
            </a:r>
            <a:r>
              <a:rPr lang="fr-FR" sz="1800" dirty="0" err="1"/>
              <a:t>inscrit.e</a:t>
            </a:r>
            <a:r>
              <a:rPr lang="fr-FR" sz="1800" dirty="0"/>
              <a:t> à l’UT2J</a:t>
            </a:r>
          </a:p>
          <a:p>
            <a:pPr marL="0" indent="0">
              <a:buNone/>
            </a:pPr>
            <a:br>
              <a:rPr lang="fr-FR" sz="1050" dirty="0"/>
            </a:br>
            <a:endParaRPr lang="fr-FR" dirty="0"/>
          </a:p>
        </p:txBody>
      </p:sp>
      <p:sp>
        <p:nvSpPr>
          <p:cNvPr id="2" name="Titre 1"/>
          <p:cNvSpPr>
            <a:spLocks noGrp="1"/>
          </p:cNvSpPr>
          <p:nvPr>
            <p:ph type="title"/>
          </p:nvPr>
        </p:nvSpPr>
        <p:spPr/>
        <p:txBody>
          <a:bodyPr/>
          <a:lstStyle/>
          <a:p>
            <a:r>
              <a:rPr lang="fr-FR" sz="3600" dirty="0"/>
              <a:t>Conditions requises &amp; Avantages</a:t>
            </a:r>
          </a:p>
        </p:txBody>
      </p:sp>
    </p:spTree>
    <p:extLst>
      <p:ext uri="{BB962C8B-B14F-4D97-AF65-F5344CB8AC3E}">
        <p14:creationId xmlns:p14="http://schemas.microsoft.com/office/powerpoint/2010/main" val="108101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345356"/>
            <a:ext cx="8229600" cy="857250"/>
          </a:xfrm>
        </p:spPr>
        <p:txBody>
          <a:bodyPr/>
          <a:lstStyle/>
          <a:p>
            <a:pPr marL="0" indent="0" algn="ctr">
              <a:buNone/>
            </a:pPr>
            <a:br>
              <a:rPr lang="fr-FR" sz="6000" dirty="0"/>
            </a:br>
            <a:br>
              <a:rPr lang="fr-FR" sz="6000" dirty="0"/>
            </a:br>
            <a:r>
              <a:rPr lang="fr-FR" sz="6000" dirty="0"/>
              <a:t>Formalités avant </a:t>
            </a:r>
            <a:br>
              <a:rPr lang="fr-FR" sz="6000" dirty="0"/>
            </a:br>
            <a:r>
              <a:rPr lang="fr-FR" sz="6000" dirty="0"/>
              <a:t>le départ</a:t>
            </a:r>
          </a:p>
        </p:txBody>
      </p:sp>
      <p:sp>
        <p:nvSpPr>
          <p:cNvPr id="6" name="Espace réservé du texte 5"/>
          <p:cNvSpPr>
            <a:spLocks noGrp="1"/>
          </p:cNvSpPr>
          <p:nvPr>
            <p:ph type="body" sz="quarter" idx="4294967295"/>
          </p:nvPr>
        </p:nvSpPr>
        <p:spPr>
          <a:xfrm>
            <a:off x="914400" y="1836738"/>
            <a:ext cx="8229600" cy="696912"/>
          </a:xfrm>
          <a:prstGeom prst="rect">
            <a:avLst/>
          </a:prstGeom>
        </p:spPr>
        <p:txBody>
          <a:bodyPr/>
          <a:lstStyle/>
          <a:p>
            <a:endParaRPr lang="fr-FR" dirty="0"/>
          </a:p>
          <a:p>
            <a:endParaRPr lang="fr-FR" dirty="0"/>
          </a:p>
        </p:txBody>
      </p:sp>
    </p:spTree>
    <p:extLst>
      <p:ext uri="{BB962C8B-B14F-4D97-AF65-F5344CB8AC3E}">
        <p14:creationId xmlns:p14="http://schemas.microsoft.com/office/powerpoint/2010/main" val="34204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p:txBody>
          <a:bodyPr/>
          <a:lstStyle/>
          <a:p>
            <a:pPr marL="342900" lvl="1" indent="-342900" algn="just">
              <a:buFont typeface="Arial" panose="020B0604020202020204" pitchFamily="34" charset="0"/>
              <a:buChar char="•"/>
            </a:pPr>
            <a:r>
              <a:rPr lang="fr-FR" dirty="0"/>
              <a:t>Faire la demande de visa auprès du Consulat du pays concerné minimum 3 mois à l’avance</a:t>
            </a:r>
          </a:p>
          <a:p>
            <a:pPr marL="342900" lvl="1" indent="-342900">
              <a:buFont typeface="Arial" panose="020B0604020202020204" pitchFamily="34" charset="0"/>
              <a:buChar char="•"/>
            </a:pPr>
            <a:endParaRPr lang="fr-FR" dirty="0"/>
          </a:p>
          <a:p>
            <a:pPr marL="342900" lvl="1" indent="-342900" algn="just">
              <a:buFont typeface="Arial" panose="020B0604020202020204" pitchFamily="34" charset="0"/>
              <a:buChar char="•"/>
            </a:pPr>
            <a:r>
              <a:rPr lang="fr-FR" dirty="0"/>
              <a:t>Permis international à demander auprès de la Préfecture</a:t>
            </a:r>
          </a:p>
          <a:p>
            <a:pPr marL="342900" lvl="1" indent="-342900">
              <a:buFont typeface="Arial" panose="020B0604020202020204" pitchFamily="34" charset="0"/>
              <a:buChar char="•"/>
            </a:pPr>
            <a:endParaRPr lang="fr-FR" dirty="0"/>
          </a:p>
          <a:p>
            <a:pPr marL="342900" lvl="1" indent="-342900" algn="just">
              <a:buFont typeface="Arial" panose="020B0604020202020204" pitchFamily="34" charset="0"/>
              <a:buChar char="•"/>
            </a:pPr>
            <a:r>
              <a:rPr lang="fr-FR" dirty="0"/>
              <a:t>Recherche de logement avec l’université partenaire </a:t>
            </a:r>
            <a:r>
              <a:rPr lang="fr-FR" i="1" dirty="0"/>
              <a:t>(le service RI de l’UT2J n’est pas en charge)</a:t>
            </a:r>
          </a:p>
          <a:p>
            <a:pPr marL="0" lvl="1" indent="0">
              <a:buNone/>
            </a:pPr>
            <a:endParaRPr lang="fr-FR" dirty="0"/>
          </a:p>
          <a:p>
            <a:pPr marL="0" lvl="1" indent="0">
              <a:buNone/>
            </a:pPr>
            <a:endParaRPr lang="fr-FR" dirty="0"/>
          </a:p>
          <a:p>
            <a:pPr lvl="1"/>
            <a:endParaRPr lang="fr-FR" dirty="0"/>
          </a:p>
          <a:p>
            <a:endParaRPr lang="fr-FR" dirty="0"/>
          </a:p>
        </p:txBody>
      </p:sp>
      <p:sp>
        <p:nvSpPr>
          <p:cNvPr id="3" name="Titre 2"/>
          <p:cNvSpPr>
            <a:spLocks noGrp="1"/>
          </p:cNvSpPr>
          <p:nvPr>
            <p:ph type="title"/>
          </p:nvPr>
        </p:nvSpPr>
        <p:spPr/>
        <p:txBody>
          <a:bodyPr/>
          <a:lstStyle/>
          <a:p>
            <a:r>
              <a:rPr lang="fr-FR" dirty="0"/>
              <a:t>Formalités administratives</a:t>
            </a:r>
          </a:p>
        </p:txBody>
      </p:sp>
    </p:spTree>
    <p:extLst>
      <p:ext uri="{BB962C8B-B14F-4D97-AF65-F5344CB8AC3E}">
        <p14:creationId xmlns:p14="http://schemas.microsoft.com/office/powerpoint/2010/main" val="34374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3"/>
          </p:nvPr>
        </p:nvSpPr>
        <p:spPr/>
        <p:txBody>
          <a:bodyPr/>
          <a:lstStyle/>
          <a:p>
            <a:pPr fontAlgn="base"/>
            <a:r>
              <a:rPr lang="fr-FR" sz="1400" dirty="0"/>
              <a:t>Rendez-vous illimité avec l’opérateur </a:t>
            </a:r>
            <a:r>
              <a:rPr lang="fr-FR" sz="1400" dirty="0" err="1"/>
              <a:t>Mouv’Box</a:t>
            </a:r>
            <a:endParaRPr lang="fr-FR" sz="1400" dirty="0"/>
          </a:p>
          <a:p>
            <a:pPr fontAlgn="base"/>
            <a:r>
              <a:rPr lang="fr-FR" sz="1400" dirty="0"/>
              <a:t>Recherche des financements complémentaires possibles </a:t>
            </a:r>
          </a:p>
          <a:p>
            <a:pPr fontAlgn="base"/>
            <a:r>
              <a:rPr lang="fr-FR" sz="1400" dirty="0"/>
              <a:t>Accompagnement dans la rédaction des dossiers de candidature</a:t>
            </a:r>
          </a:p>
          <a:p>
            <a:pPr fontAlgn="base"/>
            <a:r>
              <a:rPr lang="fr-FR" sz="1400" dirty="0"/>
              <a:t>Orientation vers une solution alternative de financement si nécessaire</a:t>
            </a:r>
          </a:p>
          <a:p>
            <a:pPr fontAlgn="base"/>
            <a:r>
              <a:rPr lang="fr-FR" sz="1400" dirty="0"/>
              <a:t>Préparation au départ : kit pour partir sereinement</a:t>
            </a:r>
          </a:p>
          <a:p>
            <a:pPr fontAlgn="base"/>
            <a:r>
              <a:rPr lang="fr-FR" sz="1400" dirty="0"/>
              <a:t>Suivi tout au long de votre mobilité : l’équipe </a:t>
            </a:r>
            <a:r>
              <a:rPr lang="fr-FR" sz="1400" dirty="0" err="1"/>
              <a:t>Mouv’Box</a:t>
            </a:r>
            <a:r>
              <a:rPr lang="fr-FR" sz="1400" dirty="0"/>
              <a:t> reste joignable pour des conseils pendant votre séjour (téléphone, </a:t>
            </a:r>
            <a:r>
              <a:rPr lang="fr-FR" sz="1400" dirty="0" err="1"/>
              <a:t>skype</a:t>
            </a:r>
            <a:r>
              <a:rPr lang="fr-FR" sz="1400" dirty="0"/>
              <a:t> et mail …).</a:t>
            </a:r>
          </a:p>
          <a:p>
            <a:pPr fontAlgn="base"/>
            <a:r>
              <a:rPr lang="fr-FR" sz="1400" dirty="0"/>
              <a:t>Aide dans la valorisation de l'expérience au retour de la mobilité</a:t>
            </a:r>
          </a:p>
          <a:p>
            <a:pPr fontAlgn="base"/>
            <a:r>
              <a:rPr lang="fr-FR" sz="1400" dirty="0"/>
              <a:t>Accès aux partenaires de la </a:t>
            </a:r>
            <a:r>
              <a:rPr lang="fr-FR" sz="1400" dirty="0" err="1"/>
              <a:t>Mouv’Box</a:t>
            </a:r>
            <a:r>
              <a:rPr lang="fr-FR" sz="1400" dirty="0"/>
              <a:t> et à leurs offres spéciales (santé, banque, voyage, administratif, logistique, emploi…).</a:t>
            </a:r>
          </a:p>
        </p:txBody>
      </p:sp>
      <p:sp>
        <p:nvSpPr>
          <p:cNvPr id="3" name="Titre 2"/>
          <p:cNvSpPr>
            <a:spLocks noGrp="1"/>
          </p:cNvSpPr>
          <p:nvPr>
            <p:ph type="title"/>
          </p:nvPr>
        </p:nvSpPr>
        <p:spPr/>
        <p:txBody>
          <a:bodyPr/>
          <a:lstStyle/>
          <a:p>
            <a:r>
              <a:rPr lang="fr-FR" dirty="0" err="1"/>
              <a:t>Mouv’Box</a:t>
            </a:r>
            <a:endParaRPr lang="fr-FR" dirty="0"/>
          </a:p>
        </p:txBody>
      </p:sp>
      <p:sp>
        <p:nvSpPr>
          <p:cNvPr id="4" name="Rectangle à coins arrondis 3"/>
          <p:cNvSpPr/>
          <p:nvPr/>
        </p:nvSpPr>
        <p:spPr>
          <a:xfrm>
            <a:off x="391886" y="4030824"/>
            <a:ext cx="8478415" cy="4665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1300" b="1" dirty="0">
                <a:solidFill>
                  <a:schemeClr val="accent6">
                    <a:lumMod val="75000"/>
                  </a:schemeClr>
                </a:solidFill>
              </a:rPr>
              <a:t>https://www.univ-toulouse.fr/actualites/mouv-box-nouveau-dispositif-d-accompagnement-mobilite</a:t>
            </a:r>
          </a:p>
        </p:txBody>
      </p:sp>
      <p:pic>
        <p:nvPicPr>
          <p:cNvPr id="5" name="Image 4"/>
          <p:cNvPicPr>
            <a:picLocks noChangeAspect="1"/>
          </p:cNvPicPr>
          <p:nvPr/>
        </p:nvPicPr>
        <p:blipFill>
          <a:blip r:embed="rId2"/>
          <a:stretch>
            <a:fillRect/>
          </a:stretch>
        </p:blipFill>
        <p:spPr>
          <a:xfrm>
            <a:off x="7459144" y="246645"/>
            <a:ext cx="1162342" cy="1477752"/>
          </a:xfrm>
          <a:prstGeom prst="rect">
            <a:avLst/>
          </a:prstGeom>
        </p:spPr>
      </p:pic>
    </p:spTree>
    <p:extLst>
      <p:ext uri="{BB962C8B-B14F-4D97-AF65-F5344CB8AC3E}">
        <p14:creationId xmlns:p14="http://schemas.microsoft.com/office/powerpoint/2010/main" val="335322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97FA5-26B5-409A-AF7C-BE74FACDA38D}"/>
              </a:ext>
            </a:extLst>
          </p:cNvPr>
          <p:cNvSpPr>
            <a:spLocks noGrp="1"/>
          </p:cNvSpPr>
          <p:nvPr>
            <p:ph idx="13"/>
          </p:nvPr>
        </p:nvSpPr>
        <p:spPr>
          <a:xfrm>
            <a:off x="423908" y="886696"/>
            <a:ext cx="8498150" cy="3613234"/>
          </a:xfrm>
        </p:spPr>
        <p:txBody>
          <a:bodyPr/>
          <a:lstStyle/>
          <a:p>
            <a:r>
              <a:rPr lang="fr-FR" sz="1600" dirty="0"/>
              <a:t>Commencez à vous renseigner dès maintenant sur l’offre des UE de l’université ou des universités visée(s). La préparation du contrat pédagogique demande du temps. Les informations ne sont pas toujours facilement trouvables sur les sites et vous devez parfois échanger de mails avec les responsables RI de l’université d’accueil (leur mail est indiqué dans chaque guide de la candidature). </a:t>
            </a:r>
          </a:p>
          <a:p>
            <a:r>
              <a:rPr lang="fr-FR" sz="1600" dirty="0"/>
              <a:t>Pensez à </a:t>
            </a:r>
            <a:r>
              <a:rPr lang="fr-FR" sz="1600" u="sng" dirty="0"/>
              <a:t>utiliser le temps des vacances de Noël </a:t>
            </a:r>
            <a:r>
              <a:rPr lang="fr-FR" sz="1600" dirty="0"/>
              <a:t>(en Russie, les vacances début le 31 décembre et durent jusqu’à la mi janvier, ce qui laisse peu de temps par la suite pour ces échanges).</a:t>
            </a:r>
          </a:p>
          <a:p>
            <a:r>
              <a:rPr lang="fr-FR" sz="1600" dirty="0"/>
              <a:t>Pensez à </a:t>
            </a:r>
            <a:r>
              <a:rPr lang="fr-FR" sz="1600"/>
              <a:t>postuler pour au moins 2 </a:t>
            </a:r>
            <a:r>
              <a:rPr lang="fr-FR" sz="1600" dirty="0"/>
              <a:t>destinations (1 pour une convention bilatérale Russie, 1 pour Erasmus), pour avoir un plan B (en cas d’imprévu type « pandémie / zone rouge » ou de non sélection pour une destination)</a:t>
            </a:r>
          </a:p>
          <a:p>
            <a:r>
              <a:rPr lang="fr-FR" sz="1600" dirty="0"/>
              <a:t>Ne vous éliminez pas d’emblée : de l’expérience, tous les candidats réellement motivés pour partir en Russie, ont pu le faire (sauf, en 2021, pour Tioumen, pour des raisons liées à la pandémie)</a:t>
            </a:r>
          </a:p>
        </p:txBody>
      </p:sp>
      <p:sp>
        <p:nvSpPr>
          <p:cNvPr id="3" name="Titre 2">
            <a:extLst>
              <a:ext uri="{FF2B5EF4-FFF2-40B4-BE49-F238E27FC236}">
                <a16:creationId xmlns:a16="http://schemas.microsoft.com/office/drawing/2014/main" id="{DEE7C5F4-24AE-4C48-8079-DF3B417900DC}"/>
              </a:ext>
            </a:extLst>
          </p:cNvPr>
          <p:cNvSpPr>
            <a:spLocks noGrp="1"/>
          </p:cNvSpPr>
          <p:nvPr>
            <p:ph type="title"/>
          </p:nvPr>
        </p:nvSpPr>
        <p:spPr>
          <a:xfrm>
            <a:off x="3679793" y="202993"/>
            <a:ext cx="8229600" cy="683703"/>
          </a:xfrm>
        </p:spPr>
        <p:txBody>
          <a:bodyPr/>
          <a:lstStyle/>
          <a:p>
            <a:r>
              <a:rPr lang="fr-FR" dirty="0"/>
              <a:t>Conseils de bon sens</a:t>
            </a:r>
          </a:p>
        </p:txBody>
      </p:sp>
    </p:spTree>
    <p:extLst>
      <p:ext uri="{BB962C8B-B14F-4D97-AF65-F5344CB8AC3E}">
        <p14:creationId xmlns:p14="http://schemas.microsoft.com/office/powerpoint/2010/main" val="36116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858D31C-9743-4AB7-BD55-618CCD0F9735}"/>
              </a:ext>
            </a:extLst>
          </p:cNvPr>
          <p:cNvSpPr>
            <a:spLocks noGrp="1"/>
          </p:cNvSpPr>
          <p:nvPr>
            <p:ph idx="13"/>
          </p:nvPr>
        </p:nvSpPr>
        <p:spPr/>
        <p:txBody>
          <a:bodyPr/>
          <a:lstStyle/>
          <a:p>
            <a:r>
              <a:rPr lang="fr-FR" dirty="0"/>
              <a:t>Pascal Nguyen (responsable mobilités sortantes du service RI) : </a:t>
            </a:r>
            <a:r>
              <a:rPr lang="fr-FR" dirty="0">
                <a:hlinkClick r:id="rId2"/>
              </a:rPr>
              <a:t>outgoing.international@univ-tlse2.fr</a:t>
            </a:r>
            <a:r>
              <a:rPr lang="fr-FR" dirty="0"/>
              <a:t> </a:t>
            </a:r>
          </a:p>
          <a:p>
            <a:r>
              <a:rPr lang="fr-FR" dirty="0"/>
              <a:t>Anna </a:t>
            </a:r>
            <a:r>
              <a:rPr lang="fr-FR" dirty="0" err="1"/>
              <a:t>Zaytseva</a:t>
            </a:r>
            <a:r>
              <a:rPr lang="fr-FR" dirty="0"/>
              <a:t> (coordinatrice RI section de russe)</a:t>
            </a:r>
          </a:p>
          <a:p>
            <a:r>
              <a:rPr lang="fr-FR" dirty="0"/>
              <a:t>Lydia Verdoulet (étudiante M1 à l’Université Herzen, Moscou / UT2J) : </a:t>
            </a:r>
            <a:r>
              <a:rPr lang="fr-FR" dirty="0">
                <a:hlinkClick r:id="rId3"/>
              </a:rPr>
              <a:t>lydia.verdoulet@etu.univ-tlse2.fr</a:t>
            </a:r>
            <a:r>
              <a:rPr lang="fr-FR" dirty="0"/>
              <a:t> </a:t>
            </a:r>
          </a:p>
          <a:p>
            <a:r>
              <a:rPr lang="fr-FR" dirty="0"/>
              <a:t>Maxime </a:t>
            </a:r>
            <a:r>
              <a:rPr lang="fr-FR" dirty="0" err="1"/>
              <a:t>Bartkowiak</a:t>
            </a:r>
            <a:r>
              <a:rPr lang="fr-FR" dirty="0"/>
              <a:t> (étudiant L3 à RUDN, Moscou / UT2J) : </a:t>
            </a:r>
            <a:r>
              <a:rPr lang="fr-FR" dirty="0">
                <a:hlinkClick r:id="rId4"/>
              </a:rPr>
              <a:t>maxime.bartkowiak@etu.univ-tlse2.fr</a:t>
            </a:r>
            <a:r>
              <a:rPr lang="fr-FR" dirty="0"/>
              <a:t> </a:t>
            </a:r>
          </a:p>
        </p:txBody>
      </p:sp>
      <p:sp>
        <p:nvSpPr>
          <p:cNvPr id="3" name="Titre 2">
            <a:extLst>
              <a:ext uri="{FF2B5EF4-FFF2-40B4-BE49-F238E27FC236}">
                <a16:creationId xmlns:a16="http://schemas.microsoft.com/office/drawing/2014/main" id="{EDFACA33-5506-4D41-AA0B-7F919FDB0BE5}"/>
              </a:ext>
            </a:extLst>
          </p:cNvPr>
          <p:cNvSpPr>
            <a:spLocks noGrp="1"/>
          </p:cNvSpPr>
          <p:nvPr>
            <p:ph type="title"/>
          </p:nvPr>
        </p:nvSpPr>
        <p:spPr/>
        <p:txBody>
          <a:bodyPr/>
          <a:lstStyle/>
          <a:p>
            <a:r>
              <a:rPr lang="fr-FR" dirty="0"/>
              <a:t>Contacts utiles</a:t>
            </a:r>
          </a:p>
        </p:txBody>
      </p:sp>
    </p:spTree>
    <p:extLst>
      <p:ext uri="{BB962C8B-B14F-4D97-AF65-F5344CB8AC3E}">
        <p14:creationId xmlns:p14="http://schemas.microsoft.com/office/powerpoint/2010/main" val="16552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Merci pour votre attention</a:t>
            </a:r>
          </a:p>
          <a:p>
            <a:endParaRPr lang="fr-FR" dirty="0"/>
          </a:p>
          <a:p>
            <a:endParaRPr lang="fr-FR" sz="1600" dirty="0"/>
          </a:p>
          <a:p>
            <a:endParaRPr lang="fr-FR" sz="1600" dirty="0"/>
          </a:p>
          <a:p>
            <a:endParaRPr lang="fr-FR" sz="1600" dirty="0"/>
          </a:p>
          <a:p>
            <a:r>
              <a:rPr lang="fr-FR" sz="1600" dirty="0"/>
              <a:t>Contact : outgoing.international@univ-tlse2.fr</a:t>
            </a:r>
          </a:p>
        </p:txBody>
      </p:sp>
    </p:spTree>
    <p:extLst>
      <p:ext uri="{BB962C8B-B14F-4D97-AF65-F5344CB8AC3E}">
        <p14:creationId xmlns:p14="http://schemas.microsoft.com/office/powerpoint/2010/main" val="7966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692944" y="1398985"/>
            <a:ext cx="8229600" cy="857250"/>
          </a:xfrm>
        </p:spPr>
        <p:txBody>
          <a:bodyPr/>
          <a:lstStyle/>
          <a:p>
            <a:pPr marL="0" indent="0">
              <a:buNone/>
            </a:pPr>
            <a:r>
              <a:rPr lang="fr-FR" sz="7200" dirty="0"/>
              <a:t>Partenariats internationaux</a:t>
            </a:r>
          </a:p>
        </p:txBody>
      </p:sp>
    </p:spTree>
    <p:extLst>
      <p:ext uri="{BB962C8B-B14F-4D97-AF65-F5344CB8AC3E}">
        <p14:creationId xmlns:p14="http://schemas.microsoft.com/office/powerpoint/2010/main" val="218730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3"/>
            <p:extLst>
              <p:ext uri="{D42A27DB-BD31-4B8C-83A1-F6EECF244321}">
                <p14:modId xmlns:p14="http://schemas.microsoft.com/office/powerpoint/2010/main" val="3474162832"/>
              </p:ext>
            </p:extLst>
          </p:nvPr>
        </p:nvGraphicFramePr>
        <p:xfrm>
          <a:off x="517921" y="1781075"/>
          <a:ext cx="8108158" cy="2741440"/>
        </p:xfrm>
        <a:graphic>
          <a:graphicData uri="http://schemas.openxmlformats.org/drawingml/2006/table">
            <a:tbl>
              <a:tblPr firstRow="1" bandRow="1">
                <a:tableStyleId>{5C22544A-7EE6-4342-B048-85BDC9FD1C3A}</a:tableStyleId>
              </a:tblPr>
              <a:tblGrid>
                <a:gridCol w="2068286">
                  <a:extLst>
                    <a:ext uri="{9D8B030D-6E8A-4147-A177-3AD203B41FA5}">
                      <a16:colId xmlns:a16="http://schemas.microsoft.com/office/drawing/2014/main" val="20000"/>
                    </a:ext>
                  </a:extLst>
                </a:gridCol>
                <a:gridCol w="2896906">
                  <a:extLst>
                    <a:ext uri="{9D8B030D-6E8A-4147-A177-3AD203B41FA5}">
                      <a16:colId xmlns:a16="http://schemas.microsoft.com/office/drawing/2014/main" val="20001"/>
                    </a:ext>
                  </a:extLst>
                </a:gridCol>
                <a:gridCol w="1828514">
                  <a:extLst>
                    <a:ext uri="{9D8B030D-6E8A-4147-A177-3AD203B41FA5}">
                      <a16:colId xmlns:a16="http://schemas.microsoft.com/office/drawing/2014/main" val="20002"/>
                    </a:ext>
                  </a:extLst>
                </a:gridCol>
                <a:gridCol w="1314452">
                  <a:extLst>
                    <a:ext uri="{9D8B030D-6E8A-4147-A177-3AD203B41FA5}">
                      <a16:colId xmlns:a16="http://schemas.microsoft.com/office/drawing/2014/main" val="20003"/>
                    </a:ext>
                  </a:extLst>
                </a:gridCol>
              </a:tblGrid>
              <a:tr h="364000">
                <a:tc>
                  <a:txBody>
                    <a:bodyPr/>
                    <a:lstStyle/>
                    <a:p>
                      <a:r>
                        <a:rPr lang="fr-FR" sz="1200" dirty="0"/>
                        <a:t>VILLE</a:t>
                      </a:r>
                    </a:p>
                  </a:txBody>
                  <a:tcPr/>
                </a:tc>
                <a:tc>
                  <a:txBody>
                    <a:bodyPr/>
                    <a:lstStyle/>
                    <a:p>
                      <a:r>
                        <a:rPr lang="fr-FR" sz="1200" dirty="0"/>
                        <a:t>ETABLISSEMENTS</a:t>
                      </a:r>
                    </a:p>
                  </a:txBody>
                  <a:tcPr/>
                </a:tc>
                <a:tc>
                  <a:txBody>
                    <a:bodyPr/>
                    <a:lstStyle/>
                    <a:p>
                      <a:r>
                        <a:rPr lang="fr-FR" sz="1200" dirty="0"/>
                        <a:t>DISCIPLINES</a:t>
                      </a:r>
                    </a:p>
                  </a:txBody>
                  <a:tcPr/>
                </a:tc>
                <a:tc>
                  <a:txBody>
                    <a:bodyPr/>
                    <a:lstStyle/>
                    <a:p>
                      <a:r>
                        <a:rPr lang="fr-FR" sz="1200" dirty="0"/>
                        <a:t>Places</a:t>
                      </a:r>
                    </a:p>
                  </a:txBody>
                  <a:tcPr/>
                </a:tc>
                <a:extLst>
                  <a:ext uri="{0D108BD9-81ED-4DB2-BD59-A6C34878D82A}">
                    <a16:rowId xmlns:a16="http://schemas.microsoft.com/office/drawing/2014/main" val="10000"/>
                  </a:ext>
                </a:extLst>
              </a:tr>
              <a:tr h="411564">
                <a:tc>
                  <a:txBody>
                    <a:bodyPr/>
                    <a:lstStyle/>
                    <a:p>
                      <a:r>
                        <a:rPr lang="fr-FR" sz="1200" dirty="0"/>
                        <a:t>Moscou</a:t>
                      </a:r>
                    </a:p>
                  </a:txBody>
                  <a:tcPr/>
                </a:tc>
                <a:tc>
                  <a:txBody>
                    <a:bodyPr/>
                    <a:lstStyle/>
                    <a:p>
                      <a:r>
                        <a:rPr lang="fr-FR" sz="1200" dirty="0">
                          <a:solidFill>
                            <a:schemeClr val="tx1"/>
                          </a:solidFill>
                        </a:rPr>
                        <a:t>Université Amitié des</a:t>
                      </a:r>
                      <a:r>
                        <a:rPr lang="fr-FR" sz="1200" baseline="0" dirty="0">
                          <a:solidFill>
                            <a:schemeClr val="tx1"/>
                          </a:solidFill>
                        </a:rPr>
                        <a:t> peuples (</a:t>
                      </a:r>
                      <a:r>
                        <a:rPr lang="fr-FR" sz="1200" i="1" baseline="0" dirty="0">
                          <a:solidFill>
                            <a:schemeClr val="tx1"/>
                          </a:solidFill>
                        </a:rPr>
                        <a:t>RUDN</a:t>
                      </a:r>
                      <a:r>
                        <a:rPr lang="fr-FR" sz="1200" baseline="0" dirty="0">
                          <a:solidFill>
                            <a:schemeClr val="tx1"/>
                          </a:solidFill>
                        </a:rPr>
                        <a:t>)</a:t>
                      </a:r>
                    </a:p>
                    <a:p>
                      <a:endParaRPr lang="fr-FR"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kern="1200" dirty="0">
                          <a:solidFill>
                            <a:schemeClr val="dk1"/>
                          </a:solidFill>
                          <a:effectLst/>
                          <a:latin typeface="+mn-lt"/>
                          <a:ea typeface="+mn-ea"/>
                          <a:cs typeface="+mn-cs"/>
                        </a:rPr>
                        <a:t>Slavistique</a:t>
                      </a:r>
                      <a:endParaRPr lang="fr-FR" sz="1200" dirty="0">
                        <a:solidFill>
                          <a:schemeClr val="tx1"/>
                        </a:solidFill>
                      </a:endParaRPr>
                    </a:p>
                  </a:txBody>
                  <a:tcPr/>
                </a:tc>
                <a:tc>
                  <a:txBody>
                    <a:bodyPr/>
                    <a:lstStyle/>
                    <a:p>
                      <a:pPr algn="ctr"/>
                      <a:r>
                        <a:rPr lang="fr-FR" sz="1200" dirty="0">
                          <a:solidFill>
                            <a:schemeClr val="tx1"/>
                          </a:solidFill>
                        </a:rPr>
                        <a:t>2</a:t>
                      </a:r>
                    </a:p>
                  </a:txBody>
                  <a:tcPr/>
                </a:tc>
                <a:extLst>
                  <a:ext uri="{0D108BD9-81ED-4DB2-BD59-A6C34878D82A}">
                    <a16:rowId xmlns:a16="http://schemas.microsoft.com/office/drawing/2014/main" val="10001"/>
                  </a:ext>
                </a:extLst>
              </a:tr>
              <a:tr h="430847">
                <a:tc>
                  <a:txBody>
                    <a:bodyPr/>
                    <a:lstStyle/>
                    <a:p>
                      <a:r>
                        <a:rPr lang="fr-FR" sz="1200" dirty="0"/>
                        <a:t>Saint</a:t>
                      </a:r>
                      <a:r>
                        <a:rPr lang="fr-FR" sz="1200" baseline="0" dirty="0"/>
                        <a:t> Pétersbourg</a:t>
                      </a:r>
                      <a:endParaRPr lang="fr-FR" sz="1200" dirty="0"/>
                    </a:p>
                  </a:txBody>
                  <a:tcPr/>
                </a:tc>
                <a:tc>
                  <a:txBody>
                    <a:bodyPr/>
                    <a:lstStyle/>
                    <a:p>
                      <a:r>
                        <a:rPr lang="fr-FR" sz="1200" dirty="0">
                          <a:solidFill>
                            <a:schemeClr val="tx1"/>
                          </a:solidFill>
                        </a:rPr>
                        <a:t>Herzen State </a:t>
                      </a:r>
                      <a:r>
                        <a:rPr lang="fr-FR" sz="1200" dirty="0" err="1">
                          <a:solidFill>
                            <a:schemeClr val="tx1"/>
                          </a:solidFill>
                        </a:rPr>
                        <a:t>University</a:t>
                      </a:r>
                      <a:endParaRPr lang="fr-FR" sz="1200" dirty="0">
                        <a:solidFill>
                          <a:schemeClr val="tx1"/>
                        </a:solidFill>
                      </a:endParaRPr>
                    </a:p>
                    <a:p>
                      <a:endParaRPr lang="fr-FR"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kern="1200" dirty="0">
                          <a:solidFill>
                            <a:schemeClr val="dk1"/>
                          </a:solidFill>
                          <a:effectLst/>
                          <a:latin typeface="+mn-lt"/>
                          <a:ea typeface="+mn-ea"/>
                          <a:cs typeface="+mn-cs"/>
                        </a:rPr>
                        <a:t>Slavistique</a:t>
                      </a:r>
                      <a:endParaRPr lang="fr-FR" sz="1200" dirty="0">
                        <a:solidFill>
                          <a:schemeClr val="tx1"/>
                        </a:solidFill>
                      </a:endParaRPr>
                    </a:p>
                  </a:txBody>
                  <a:tcPr/>
                </a:tc>
                <a:tc>
                  <a:txBody>
                    <a:bodyPr/>
                    <a:lstStyle/>
                    <a:p>
                      <a:pPr algn="ctr"/>
                      <a:r>
                        <a:rPr lang="fr-FR" sz="1200" dirty="0">
                          <a:solidFill>
                            <a:schemeClr val="tx1"/>
                          </a:solidFill>
                        </a:rPr>
                        <a:t>2</a:t>
                      </a:r>
                    </a:p>
                  </a:txBody>
                  <a:tcPr/>
                </a:tc>
                <a:extLst>
                  <a:ext uri="{0D108BD9-81ED-4DB2-BD59-A6C34878D82A}">
                    <a16:rowId xmlns:a16="http://schemas.microsoft.com/office/drawing/2014/main" val="10002"/>
                  </a:ext>
                </a:extLst>
              </a:tr>
              <a:tr h="5525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t>Saint</a:t>
                      </a:r>
                      <a:r>
                        <a:rPr lang="fr-FR" sz="1200" baseline="0" dirty="0"/>
                        <a:t> Pétersbourg</a:t>
                      </a:r>
                      <a:endParaRPr lang="fr-FR" sz="1200" dirty="0"/>
                    </a:p>
                    <a:p>
                      <a:endParaRPr lang="fr-FR" sz="1200" dirty="0">
                        <a:solidFill>
                          <a:schemeClr val="tx1"/>
                        </a:solidFill>
                      </a:endParaRPr>
                    </a:p>
                  </a:txBody>
                  <a:tcPr/>
                </a:tc>
                <a:tc>
                  <a:txBody>
                    <a:bodyPr/>
                    <a:lstStyle/>
                    <a:p>
                      <a:r>
                        <a:rPr lang="fr-FR" sz="1200" dirty="0"/>
                        <a:t>Université Polytechnique de St Pétersbourg</a:t>
                      </a:r>
                    </a:p>
                    <a:p>
                      <a:endParaRPr lang="fr-FR" sz="12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kern="1200" dirty="0">
                          <a:solidFill>
                            <a:schemeClr val="dk1"/>
                          </a:solidFill>
                          <a:effectLst/>
                          <a:latin typeface="+mn-lt"/>
                          <a:ea typeface="+mn-ea"/>
                          <a:cs typeface="+mn-cs"/>
                        </a:rPr>
                        <a:t>Slavistique</a:t>
                      </a:r>
                      <a:endParaRPr lang="fr-FR" sz="1200" dirty="0">
                        <a:solidFill>
                          <a:schemeClr val="tx1"/>
                        </a:solidFill>
                      </a:endParaRPr>
                    </a:p>
                  </a:txBody>
                  <a:tcPr/>
                </a:tc>
                <a:tc>
                  <a:txBody>
                    <a:bodyPr/>
                    <a:lstStyle/>
                    <a:p>
                      <a:pPr algn="ctr"/>
                      <a:r>
                        <a:rPr lang="fr-FR" sz="1200" dirty="0">
                          <a:solidFill>
                            <a:schemeClr val="tx1"/>
                          </a:solidFill>
                        </a:rPr>
                        <a:t>2</a:t>
                      </a:r>
                    </a:p>
                  </a:txBody>
                  <a:tcPr/>
                </a:tc>
                <a:extLst>
                  <a:ext uri="{0D108BD9-81ED-4DB2-BD59-A6C34878D82A}">
                    <a16:rowId xmlns:a16="http://schemas.microsoft.com/office/drawing/2014/main" val="10003"/>
                  </a:ext>
                </a:extLst>
              </a:tr>
              <a:tr h="3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Tioumen</a:t>
                      </a:r>
                    </a:p>
                  </a:txBody>
                  <a:tcPr/>
                </a:tc>
                <a:tc>
                  <a:txBody>
                    <a:bodyPr/>
                    <a:lstStyle/>
                    <a:p>
                      <a:r>
                        <a:rPr lang="fr-FR" sz="1200" dirty="0" err="1">
                          <a:solidFill>
                            <a:schemeClr val="tx1"/>
                          </a:solidFill>
                        </a:rPr>
                        <a:t>Tyumen</a:t>
                      </a:r>
                      <a:r>
                        <a:rPr lang="fr-FR" sz="1200" dirty="0">
                          <a:solidFill>
                            <a:schemeClr val="tx1"/>
                          </a:solidFill>
                        </a:rPr>
                        <a:t> State </a:t>
                      </a:r>
                      <a:r>
                        <a:rPr lang="fr-FR" sz="1200" dirty="0" err="1">
                          <a:solidFill>
                            <a:schemeClr val="tx1"/>
                          </a:solidFill>
                        </a:rPr>
                        <a:t>University</a:t>
                      </a:r>
                      <a:endParaRPr lang="fr-FR" sz="1200" dirty="0">
                        <a:solidFill>
                          <a:schemeClr val="tx1"/>
                        </a:solidFill>
                      </a:endParaRPr>
                    </a:p>
                  </a:txBody>
                  <a:tcPr/>
                </a:tc>
                <a:tc>
                  <a:txBody>
                    <a:bodyPr/>
                    <a:lstStyle/>
                    <a:p>
                      <a:r>
                        <a:rPr lang="fr-FR" sz="1200" b="0" i="0" kern="1200" dirty="0">
                          <a:solidFill>
                            <a:schemeClr val="dk1"/>
                          </a:solidFill>
                          <a:effectLst/>
                          <a:latin typeface="+mn-lt"/>
                          <a:ea typeface="+mn-ea"/>
                          <a:cs typeface="+mn-cs"/>
                        </a:rPr>
                        <a:t>Histoire, Sociologie, Anthropologie, Slavistique</a:t>
                      </a:r>
                      <a:endParaRPr lang="fr-FR" sz="1200" baseline="0" dirty="0">
                        <a:solidFill>
                          <a:schemeClr val="tx1"/>
                        </a:solidFill>
                      </a:endParaRPr>
                    </a:p>
                    <a:p>
                      <a:endParaRPr lang="fr-FR" sz="1200" dirty="0">
                        <a:solidFill>
                          <a:schemeClr val="tx1"/>
                        </a:solidFill>
                      </a:endParaRPr>
                    </a:p>
                  </a:txBody>
                  <a:tcPr/>
                </a:tc>
                <a:tc>
                  <a:txBody>
                    <a:bodyPr/>
                    <a:lstStyle/>
                    <a:p>
                      <a:pPr algn="ctr"/>
                      <a:r>
                        <a:rPr lang="fr-FR" sz="1200" dirty="0">
                          <a:solidFill>
                            <a:schemeClr val="tx1"/>
                          </a:solidFill>
                        </a:rPr>
                        <a:t> 2</a:t>
                      </a:r>
                    </a:p>
                  </a:txBody>
                  <a:tcPr/>
                </a:tc>
                <a:extLst>
                  <a:ext uri="{0D108BD9-81ED-4DB2-BD59-A6C34878D82A}">
                    <a16:rowId xmlns:a16="http://schemas.microsoft.com/office/drawing/2014/main" val="10004"/>
                  </a:ext>
                </a:extLst>
              </a:tr>
            </a:tbl>
          </a:graphicData>
        </a:graphic>
      </p:graphicFrame>
      <p:sp>
        <p:nvSpPr>
          <p:cNvPr id="6" name="Titre 5"/>
          <p:cNvSpPr>
            <a:spLocks noGrp="1"/>
          </p:cNvSpPr>
          <p:nvPr>
            <p:ph type="title"/>
          </p:nvPr>
        </p:nvSpPr>
        <p:spPr/>
        <p:txBody>
          <a:bodyPr>
            <a:normAutofit fontScale="90000"/>
          </a:bodyPr>
          <a:lstStyle/>
          <a:p>
            <a:r>
              <a:rPr lang="fr-FR" dirty="0"/>
              <a:t>Conventions bilatérales avec les universités russes suivantes :</a:t>
            </a:r>
          </a:p>
        </p:txBody>
      </p:sp>
    </p:spTree>
    <p:extLst>
      <p:ext uri="{BB962C8B-B14F-4D97-AF65-F5344CB8AC3E}">
        <p14:creationId xmlns:p14="http://schemas.microsoft.com/office/powerpoint/2010/main" val="20779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22849" y="1251008"/>
            <a:ext cx="8229600" cy="857250"/>
          </a:xfrm>
        </p:spPr>
        <p:txBody>
          <a:bodyPr/>
          <a:lstStyle/>
          <a:p>
            <a:pPr marL="0" indent="0">
              <a:buNone/>
            </a:pPr>
            <a:r>
              <a:rPr lang="fr-FR" sz="6000" dirty="0"/>
              <a:t>Dossier de candidature</a:t>
            </a:r>
          </a:p>
        </p:txBody>
      </p:sp>
    </p:spTree>
    <p:extLst>
      <p:ext uri="{BB962C8B-B14F-4D97-AF65-F5344CB8AC3E}">
        <p14:creationId xmlns:p14="http://schemas.microsoft.com/office/powerpoint/2010/main" val="182704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3"/>
          </p:nvPr>
        </p:nvSpPr>
        <p:spPr>
          <a:xfrm>
            <a:off x="457200" y="1228547"/>
            <a:ext cx="8229598" cy="3291568"/>
          </a:xfrm>
        </p:spPr>
        <p:txBody>
          <a:bodyPr/>
          <a:lstStyle/>
          <a:p>
            <a:pPr marL="0" indent="0" algn="just">
              <a:buNone/>
            </a:pPr>
            <a:r>
              <a:rPr lang="fr-FR" sz="1800" i="1" dirty="0">
                <a:solidFill>
                  <a:schemeClr val="tx2">
                    <a:lumMod val="75000"/>
                  </a:schemeClr>
                </a:solidFill>
              </a:rPr>
              <a:t>Candidature : 2 choix en BCI + 1 choix en convention bilatérale + 1 choix Erasmus</a:t>
            </a:r>
            <a:endParaRPr lang="fr-FR" sz="1800" i="1" dirty="0"/>
          </a:p>
          <a:p>
            <a:pPr algn="just"/>
            <a:r>
              <a:rPr lang="fr-FR" sz="1800" dirty="0"/>
              <a:t>Consultez le moteur de recherche </a:t>
            </a:r>
            <a:r>
              <a:rPr lang="fr-FR" sz="1800" dirty="0" err="1"/>
              <a:t>MoveOn</a:t>
            </a:r>
            <a:r>
              <a:rPr lang="fr-FR" sz="1800" dirty="0"/>
              <a:t> pour connaître les universités avec lesquelles l’UT2J a signé une convention. L’accès au moteur de recherche est possible depuis le site web de l’UT2J ou depuis l’ENT « Partir à l’étranger »</a:t>
            </a:r>
          </a:p>
          <a:p>
            <a:pPr marL="0" indent="0" algn="just">
              <a:buNone/>
            </a:pPr>
            <a:r>
              <a:rPr lang="fr-FR" sz="1800" dirty="0"/>
              <a:t>			 </a:t>
            </a:r>
            <a:r>
              <a:rPr lang="fr-FR" sz="1800" dirty="0">
                <a:hlinkClick r:id="rId2"/>
              </a:rPr>
              <a:t>https://tlse2.moveonfr.com/publisher/7/fra</a:t>
            </a:r>
            <a:endParaRPr lang="fr-FR" sz="1800" dirty="0"/>
          </a:p>
          <a:p>
            <a:pPr algn="just"/>
            <a:r>
              <a:rPr lang="fr-FR" sz="1800" dirty="0"/>
              <a:t>Consultez le site web de l’université partenaire qui vous intéresse pour découvrir l’offre de cours. </a:t>
            </a:r>
            <a:endParaRPr lang="fr-FR" sz="1800" dirty="0">
              <a:solidFill>
                <a:schemeClr val="tx2"/>
              </a:solidFill>
            </a:endParaRPr>
          </a:p>
          <a:p>
            <a:pPr algn="just"/>
            <a:endParaRPr lang="fr-FR" sz="1800" dirty="0"/>
          </a:p>
          <a:p>
            <a:pPr algn="just"/>
            <a:endParaRPr lang="fr-FR" sz="1800" dirty="0"/>
          </a:p>
          <a:p>
            <a:pPr marL="0" indent="0" algn="just">
              <a:buNone/>
            </a:pPr>
            <a:endParaRPr lang="fr-FR" sz="1800" dirty="0"/>
          </a:p>
        </p:txBody>
      </p:sp>
      <p:sp>
        <p:nvSpPr>
          <p:cNvPr id="6" name="Titre 5"/>
          <p:cNvSpPr>
            <a:spLocks noGrp="1"/>
          </p:cNvSpPr>
          <p:nvPr>
            <p:ph type="title"/>
          </p:nvPr>
        </p:nvSpPr>
        <p:spPr/>
        <p:txBody>
          <a:bodyPr/>
          <a:lstStyle/>
          <a:p>
            <a:r>
              <a:rPr lang="fr-FR" dirty="0"/>
              <a:t>Préparer son projet</a:t>
            </a:r>
          </a:p>
        </p:txBody>
      </p:sp>
    </p:spTree>
    <p:extLst>
      <p:ext uri="{BB962C8B-B14F-4D97-AF65-F5344CB8AC3E}">
        <p14:creationId xmlns:p14="http://schemas.microsoft.com/office/powerpoint/2010/main" val="49141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611E846-F2BF-45B6-BF92-DCDECEC675F5}"/>
              </a:ext>
            </a:extLst>
          </p:cNvPr>
          <p:cNvSpPr>
            <a:spLocks noGrp="1"/>
          </p:cNvSpPr>
          <p:nvPr>
            <p:ph idx="1"/>
          </p:nvPr>
        </p:nvSpPr>
        <p:spPr/>
        <p:txBody>
          <a:bodyPr/>
          <a:lstStyle/>
          <a:p>
            <a:endParaRPr lang="fr-FR" dirty="0"/>
          </a:p>
        </p:txBody>
      </p:sp>
      <p:sp>
        <p:nvSpPr>
          <p:cNvPr id="3" name="Titre 2">
            <a:extLst>
              <a:ext uri="{FF2B5EF4-FFF2-40B4-BE49-F238E27FC236}">
                <a16:creationId xmlns:a16="http://schemas.microsoft.com/office/drawing/2014/main" id="{3BCE7941-DC62-4EE0-A803-EE741D73EFE2}"/>
              </a:ext>
            </a:extLst>
          </p:cNvPr>
          <p:cNvSpPr>
            <a:spLocks noGrp="1"/>
          </p:cNvSpPr>
          <p:nvPr>
            <p:ph type="title"/>
          </p:nvPr>
        </p:nvSpPr>
        <p:spPr/>
        <p:txBody>
          <a:bodyPr>
            <a:normAutofit fontScale="90000"/>
          </a:bodyPr>
          <a:lstStyle/>
          <a:p>
            <a:r>
              <a:rPr lang="fr-FR" sz="3200" dirty="0"/>
              <a:t>Constituer son dossier Convention bilatérale</a:t>
            </a:r>
          </a:p>
        </p:txBody>
      </p:sp>
      <p:sp>
        <p:nvSpPr>
          <p:cNvPr id="4" name="Espace réservé du contenu 3">
            <a:extLst>
              <a:ext uri="{FF2B5EF4-FFF2-40B4-BE49-F238E27FC236}">
                <a16:creationId xmlns:a16="http://schemas.microsoft.com/office/drawing/2014/main" id="{5E2D0F99-3309-4CA0-BAE7-903C052DC57B}"/>
              </a:ext>
            </a:extLst>
          </p:cNvPr>
          <p:cNvSpPr>
            <a:spLocks noGrp="1"/>
          </p:cNvSpPr>
          <p:nvPr>
            <p:ph idx="13"/>
          </p:nvPr>
        </p:nvSpPr>
        <p:spPr/>
        <p:txBody>
          <a:bodyPr/>
          <a:lstStyle/>
          <a:p>
            <a:pPr marL="342900" indent="-342900">
              <a:buFont typeface="+mj-lt"/>
              <a:buAutoNum type="arabicPeriod"/>
            </a:pPr>
            <a:r>
              <a:rPr lang="fr-FR" sz="1800" dirty="0"/>
              <a:t>Je cherche un établissement d’accueil et vérifie les conditions spécifiques d’éligibilité</a:t>
            </a:r>
          </a:p>
          <a:p>
            <a:pPr marL="342900" indent="-342900">
              <a:buFont typeface="+mj-lt"/>
              <a:buAutoNum type="arabicPeriod"/>
            </a:pPr>
            <a:r>
              <a:rPr lang="fr-FR" sz="1800" dirty="0"/>
              <a:t>Je contacte mon coordinateur relations internationales pour réaliser mon contrat pédagogique</a:t>
            </a:r>
          </a:p>
          <a:p>
            <a:pPr marL="342900" indent="-342900">
              <a:buFont typeface="+mj-lt"/>
              <a:buAutoNum type="arabicPeriod"/>
            </a:pPr>
            <a:r>
              <a:rPr lang="fr-FR" sz="1800" dirty="0"/>
              <a:t>Je constitue mon dossier</a:t>
            </a:r>
          </a:p>
        </p:txBody>
      </p:sp>
      <p:pic>
        <p:nvPicPr>
          <p:cNvPr id="5" name="Image 4">
            <a:extLst>
              <a:ext uri="{FF2B5EF4-FFF2-40B4-BE49-F238E27FC236}">
                <a16:creationId xmlns:a16="http://schemas.microsoft.com/office/drawing/2014/main" id="{4ABD7F45-F1A8-437D-BBAF-2457A45E51D3}"/>
              </a:ext>
            </a:extLst>
          </p:cNvPr>
          <p:cNvPicPr>
            <a:picLocks noChangeAspect="1"/>
          </p:cNvPicPr>
          <p:nvPr/>
        </p:nvPicPr>
        <p:blipFill rotWithShape="1">
          <a:blip r:embed="rId2"/>
          <a:srcRect l="11875" t="6544" r="22222" b="5308"/>
          <a:stretch/>
        </p:blipFill>
        <p:spPr>
          <a:xfrm>
            <a:off x="34260" y="1026846"/>
            <a:ext cx="4629150" cy="3482838"/>
          </a:xfrm>
          <a:prstGeom prst="rect">
            <a:avLst/>
          </a:prstGeom>
        </p:spPr>
      </p:pic>
    </p:spTree>
    <p:extLst>
      <p:ext uri="{BB962C8B-B14F-4D97-AF65-F5344CB8AC3E}">
        <p14:creationId xmlns:p14="http://schemas.microsoft.com/office/powerpoint/2010/main" val="327694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3"/>
          </p:nvPr>
        </p:nvSpPr>
        <p:spPr/>
        <p:txBody>
          <a:bodyPr/>
          <a:lstStyle/>
          <a:p>
            <a:pPr algn="just"/>
            <a:r>
              <a:rPr lang="fr-FR" sz="1800" dirty="0"/>
              <a:t>Se procurer la liste des documents nécessaires pour cette université auprès du service RI ou sur la page RI de la section de russe : </a:t>
            </a:r>
          </a:p>
          <a:p>
            <a:pPr algn="just"/>
            <a:r>
              <a:rPr lang="fr-FR" sz="1800" dirty="0">
                <a:hlinkClick r:id="rId2"/>
              </a:rPr>
              <a:t>https://slavistique.univ-tlse2.fr/accueil/section-de-russe/relations-internationales</a:t>
            </a:r>
            <a:r>
              <a:rPr lang="fr-FR" sz="1800" dirty="0"/>
              <a:t> (rubrique « Guides de la candidature »)</a:t>
            </a:r>
          </a:p>
          <a:p>
            <a:pPr algn="just"/>
            <a:r>
              <a:rPr lang="fr-FR" sz="1800" dirty="0"/>
              <a:t>Téléchargez un contrat pédagogique (sur l'ENT), section « Partir à l’étranger » complétez-le avec votre proposition de cours, et faites valider le tout par le coordinateur RI de votre département</a:t>
            </a:r>
            <a:endParaRPr lang="fr-FR" sz="1800" i="1" dirty="0">
              <a:solidFill>
                <a:schemeClr val="tx2">
                  <a:lumMod val="75000"/>
                </a:schemeClr>
              </a:solidFill>
            </a:endParaRPr>
          </a:p>
          <a:p>
            <a:r>
              <a:rPr lang="fr-FR" sz="1800" i="1" dirty="0">
                <a:solidFill>
                  <a:schemeClr val="tx2">
                    <a:lumMod val="75000"/>
                  </a:schemeClr>
                </a:solidFill>
              </a:rPr>
              <a:t>Certaines université (p.ex. Université </a:t>
            </a:r>
            <a:r>
              <a:rPr lang="fr-FR" sz="1800" i="1" dirty="0" err="1">
                <a:solidFill>
                  <a:schemeClr val="tx2">
                    <a:lumMod val="75000"/>
                  </a:schemeClr>
                </a:solidFill>
              </a:rPr>
              <a:t>Polytecnique</a:t>
            </a:r>
            <a:r>
              <a:rPr lang="fr-FR" sz="1800" i="1" dirty="0">
                <a:solidFill>
                  <a:schemeClr val="tx2">
                    <a:lumMod val="75000"/>
                  </a:schemeClr>
                </a:solidFill>
              </a:rPr>
              <a:t> de </a:t>
            </a:r>
            <a:r>
              <a:rPr lang="fr-FR" sz="1800" i="1" dirty="0" err="1">
                <a:solidFill>
                  <a:schemeClr val="tx2">
                    <a:lumMod val="75000"/>
                  </a:schemeClr>
                </a:solidFill>
              </a:rPr>
              <a:t>SPb</a:t>
            </a:r>
            <a:r>
              <a:rPr lang="fr-FR" sz="1800" i="1" dirty="0">
                <a:solidFill>
                  <a:schemeClr val="tx2">
                    <a:lumMod val="75000"/>
                  </a:schemeClr>
                </a:solidFill>
              </a:rPr>
              <a:t>) demandent une traduction de votre relevé de notes (</a:t>
            </a:r>
            <a:r>
              <a:rPr lang="fr-FR" sz="1500" i="1" u="sng" dirty="0">
                <a:solidFill>
                  <a:schemeClr val="tx2">
                    <a:lumMod val="75000"/>
                  </a:schemeClr>
                </a:solidFill>
              </a:rPr>
              <a:t>vous trouverez un modèle sur l'ENT/Partir à l'étranger</a:t>
            </a:r>
            <a:r>
              <a:rPr lang="fr-FR" sz="1800" i="1" dirty="0">
                <a:solidFill>
                  <a:schemeClr val="tx2">
                    <a:lumMod val="75000"/>
                  </a:schemeClr>
                </a:solidFill>
              </a:rPr>
              <a:t>)</a:t>
            </a:r>
          </a:p>
          <a:p>
            <a:pPr marL="0" indent="0">
              <a:buNone/>
            </a:pPr>
            <a:r>
              <a:rPr lang="fr-FR" sz="1200" dirty="0">
                <a:hlinkClick r:id="rId3"/>
              </a:rPr>
              <a:t>https://ent.univ-tlse2.fr/accueil-etudiant/partir-a-letranger/modele-de-releve-de-notes-en-anglais</a:t>
            </a:r>
            <a:endParaRPr lang="fr-FR" sz="1200" dirty="0"/>
          </a:p>
          <a:p>
            <a:pPr marL="0" indent="0">
              <a:buNone/>
            </a:pPr>
            <a:endParaRPr lang="fr-FR" sz="1200" dirty="0"/>
          </a:p>
        </p:txBody>
      </p:sp>
      <p:sp>
        <p:nvSpPr>
          <p:cNvPr id="6" name="Titre 5"/>
          <p:cNvSpPr>
            <a:spLocks noGrp="1"/>
          </p:cNvSpPr>
          <p:nvPr>
            <p:ph type="title"/>
          </p:nvPr>
        </p:nvSpPr>
        <p:spPr/>
        <p:txBody>
          <a:bodyPr/>
          <a:lstStyle/>
          <a:p>
            <a:r>
              <a:rPr lang="fr-FR" dirty="0"/>
              <a:t>Démarches</a:t>
            </a:r>
          </a:p>
        </p:txBody>
      </p:sp>
    </p:spTree>
    <p:extLst>
      <p:ext uri="{BB962C8B-B14F-4D97-AF65-F5344CB8AC3E}">
        <p14:creationId xmlns:p14="http://schemas.microsoft.com/office/powerpoint/2010/main" val="333931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B926936-C5B0-427F-BC0A-87F7D50E24F5}"/>
              </a:ext>
            </a:extLst>
          </p:cNvPr>
          <p:cNvSpPr>
            <a:spLocks noGrp="1"/>
          </p:cNvSpPr>
          <p:nvPr>
            <p:ph idx="13"/>
          </p:nvPr>
        </p:nvSpPr>
        <p:spPr>
          <a:xfrm>
            <a:off x="457202" y="1233996"/>
            <a:ext cx="8229598" cy="3364659"/>
          </a:xfrm>
        </p:spPr>
        <p:txBody>
          <a:bodyPr/>
          <a:lstStyle/>
          <a:p>
            <a:r>
              <a:rPr lang="fr-FR" sz="1800" dirty="0"/>
              <a:t>Le coordinateur des relations internationales a pour rôle de vous orienter dans votre projet de mobilité. Il valide </a:t>
            </a:r>
            <a:r>
              <a:rPr lang="fr-FR" sz="1800" dirty="0">
                <a:solidFill>
                  <a:schemeClr val="accent6"/>
                </a:solidFill>
              </a:rPr>
              <a:t>le contrat pédagogique</a:t>
            </a:r>
            <a:r>
              <a:rPr lang="fr-FR" sz="1800" dirty="0"/>
              <a:t>, document indispensable et préalable à tout dépôt de candidature. Il doit être envoyé au service RI (</a:t>
            </a:r>
            <a:r>
              <a:rPr lang="fr-FR" sz="1800" dirty="0">
                <a:hlinkClick r:id="rId2"/>
              </a:rPr>
              <a:t>international@univ-tlse2.fr</a:t>
            </a:r>
            <a:r>
              <a:rPr lang="fr-FR" sz="1800" dirty="0"/>
              <a:t>) au plus tard </a:t>
            </a:r>
            <a:r>
              <a:rPr lang="fr-FR" sz="1800" b="1" dirty="0"/>
              <a:t>le 31 janvier 2022</a:t>
            </a:r>
            <a:r>
              <a:rPr lang="fr-FR" sz="1800" dirty="0"/>
              <a:t>.</a:t>
            </a:r>
          </a:p>
          <a:p>
            <a:r>
              <a:rPr lang="fr-FR" sz="1800" dirty="0"/>
              <a:t>Pour connaître le (les) coordinateur(s) relations internationales de votre département, </a:t>
            </a:r>
            <a:r>
              <a:rPr lang="fr-FR" sz="1800" dirty="0">
                <a:solidFill>
                  <a:schemeClr val="accent6"/>
                </a:solidFill>
                <a:hlinkClick r:id="rId3">
                  <a:extLst>
                    <a:ext uri="{A12FA001-AC4F-418D-AE19-62706E023703}">
                      <ahyp:hlinkClr xmlns:ahyp="http://schemas.microsoft.com/office/drawing/2018/hyperlinkcolor" val="tx"/>
                    </a:ext>
                  </a:extLst>
                </a:hlinkClick>
              </a:rPr>
              <a:t>cliquez ici</a:t>
            </a:r>
            <a:r>
              <a:rPr lang="fr-FR" sz="1800" dirty="0"/>
              <a:t>, ou rdv sur votre espace ENT, rubrique « Partir à l’étranger ». </a:t>
            </a:r>
          </a:p>
          <a:p>
            <a:r>
              <a:rPr lang="fr-FR" sz="1800" dirty="0"/>
              <a:t>Pour la section de russe: </a:t>
            </a:r>
            <a:r>
              <a:rPr lang="fr-FR" sz="1800" dirty="0">
                <a:hlinkClick r:id="rId4"/>
              </a:rPr>
              <a:t>anna.zaytseva@univ-tlse2.fr</a:t>
            </a:r>
            <a:r>
              <a:rPr lang="fr-FR" sz="1800" dirty="0"/>
              <a:t> </a:t>
            </a:r>
          </a:p>
          <a:p>
            <a:r>
              <a:rPr lang="fr-FR" sz="1800" dirty="0"/>
              <a:t>Une fois le contrat pédagogique reçu par le service RI, ce dernier vous enverra un lien de la plateforme en ligne sur laquelle s’effectue le dépôt des pièces de votre dossier dématérialisé.</a:t>
            </a:r>
          </a:p>
        </p:txBody>
      </p:sp>
      <p:sp>
        <p:nvSpPr>
          <p:cNvPr id="3" name="Titre 2">
            <a:extLst>
              <a:ext uri="{FF2B5EF4-FFF2-40B4-BE49-F238E27FC236}">
                <a16:creationId xmlns:a16="http://schemas.microsoft.com/office/drawing/2014/main" id="{9DCA5E20-8746-4BFA-A587-FBE89A6A8B30}"/>
              </a:ext>
            </a:extLst>
          </p:cNvPr>
          <p:cNvSpPr>
            <a:spLocks noGrp="1"/>
          </p:cNvSpPr>
          <p:nvPr>
            <p:ph type="title"/>
          </p:nvPr>
        </p:nvSpPr>
        <p:spPr>
          <a:xfrm>
            <a:off x="1433744" y="429435"/>
            <a:ext cx="7594846" cy="683703"/>
          </a:xfrm>
        </p:spPr>
        <p:txBody>
          <a:bodyPr>
            <a:noAutofit/>
          </a:bodyPr>
          <a:lstStyle/>
          <a:p>
            <a:r>
              <a:rPr lang="fr-FR" sz="2400" dirty="0"/>
              <a:t>Préparer son contrat pédagogique </a:t>
            </a:r>
            <a:br>
              <a:rPr lang="fr-FR" sz="2400" dirty="0"/>
            </a:br>
            <a:r>
              <a:rPr lang="fr-FR" sz="2400" dirty="0"/>
              <a:t>et le faire valider par son coordinateur RI</a:t>
            </a:r>
          </a:p>
        </p:txBody>
      </p:sp>
    </p:spTree>
    <p:extLst>
      <p:ext uri="{BB962C8B-B14F-4D97-AF65-F5344CB8AC3E}">
        <p14:creationId xmlns:p14="http://schemas.microsoft.com/office/powerpoint/2010/main" val="227401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PWP charté turquoise">
  <a:themeElements>
    <a:clrScheme name="PWP charte_Turquoise">
      <a:dk1>
        <a:srgbClr val="595959"/>
      </a:dk1>
      <a:lt1>
        <a:srgbClr val="FFFFFF"/>
      </a:lt1>
      <a:dk2>
        <a:srgbClr val="008993"/>
      </a:dk2>
      <a:lt2>
        <a:srgbClr val="FFECD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WP charte_Turquoise.potx" id="{7842993F-03D8-7F48-912C-B3742309A746}" vid="{A8079B70-CC56-2B49-83C0-7E6AFAE7D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pwp-charte-turquoise</Template>
  <TotalTime>5568</TotalTime>
  <Words>1978</Words>
  <Application>Microsoft Office PowerPoint</Application>
  <PresentationFormat>Affichage à l'écran (16:9)</PresentationFormat>
  <Paragraphs>238</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Century Gothic</vt:lpstr>
      <vt:lpstr>Courier New</vt:lpstr>
      <vt:lpstr>Times New Roman</vt:lpstr>
      <vt:lpstr>Wingdings</vt:lpstr>
      <vt:lpstr>PWP charté turquoise</vt:lpstr>
      <vt:lpstr>Mobilités internationales</vt:lpstr>
      <vt:lpstr>Conditions requises &amp; Avantages</vt:lpstr>
      <vt:lpstr>Partenariats internationaux</vt:lpstr>
      <vt:lpstr>Conventions bilatérales avec les universités russes suivantes :</vt:lpstr>
      <vt:lpstr>Dossier de candidature</vt:lpstr>
      <vt:lpstr>Préparer son projet</vt:lpstr>
      <vt:lpstr>Constituer son dossier Convention bilatérale</vt:lpstr>
      <vt:lpstr>Démarches</vt:lpstr>
      <vt:lpstr>Préparer son contrat pédagogique  et le faire valider par son coordinateur RI</vt:lpstr>
      <vt:lpstr>Qu’est-ce qu’un contrat pédagogique?</vt:lpstr>
      <vt:lpstr>Autres documents à préparer pour le dépôt</vt:lpstr>
      <vt:lpstr>Autres documents à préparer pour le dépôts (suite)</vt:lpstr>
      <vt:lpstr>Aides financières</vt:lpstr>
      <vt:lpstr>Comment demander une bourse?</vt:lpstr>
      <vt:lpstr>Bourse de la Région A destination des étudiants boursiers sur critères sociaux    </vt:lpstr>
      <vt:lpstr>Bourse de la Région A destination des non boursiers sur critères sociaux    </vt:lpstr>
      <vt:lpstr>Bourse AMI (Aide à la Mobilité Internationale)</vt:lpstr>
      <vt:lpstr>Bourse Erasmus+ Mobilité Internationale</vt:lpstr>
      <vt:lpstr>Bourse du gouvernement russe</vt:lpstr>
      <vt:lpstr>  Formalités avant  le départ</vt:lpstr>
      <vt:lpstr>Formalités administratives</vt:lpstr>
      <vt:lpstr>Mouv’Box</vt:lpstr>
      <vt:lpstr>Conseils de bon sens</vt:lpstr>
      <vt:lpstr>Contacts utiles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 Europe &amp; Amérique Latine</dc:title>
  <dc:creator>Elodie CAVAILLE</dc:creator>
  <cp:lastModifiedBy>Anna ZAYTSEVA</cp:lastModifiedBy>
  <cp:revision>189</cp:revision>
  <cp:lastPrinted>2019-06-06T12:03:53Z</cp:lastPrinted>
  <dcterms:created xsi:type="dcterms:W3CDTF">2020-11-18T13:30:33Z</dcterms:created>
  <dcterms:modified xsi:type="dcterms:W3CDTF">2021-12-03T17:04:36Z</dcterms:modified>
</cp:coreProperties>
</file>